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Cy Grotesk Grand Bold" charset="1" panose="00000807000000000000"/>
      <p:regular r:id="rId21"/>
    </p:embeddedFont>
    <p:embeddedFont>
      <p:font typeface="Cy Grotesk Key Bold" charset="1" panose="00000800000000000000"/>
      <p:regular r:id="rId22"/>
    </p:embeddedFont>
    <p:embeddedFont>
      <p:font typeface="Cy Grotesk Key" charset="1" panose="00000500000000000000"/>
      <p:regular r:id="rId23"/>
    </p:embeddedFont>
    <p:embeddedFont>
      <p:font typeface="Cy Grotesk Grand" charset="1" panose="00000507000000000000"/>
      <p:regular r:id="rId24"/>
    </p:embeddedFont>
    <p:embeddedFont>
      <p:font typeface="Aileron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1028700" y="1028700"/>
            <a:ext cx="16230600" cy="736284"/>
            <a:chOff x="0" y="0"/>
            <a:chExt cx="5486612" cy="248894"/>
          </a:xfrm>
        </p:grpSpPr>
        <p:sp>
          <p:nvSpPr>
            <p:cNvPr name="Freeform 4" id="4"/>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3098693"/>
            <a:ext cx="13381694" cy="3324939"/>
          </a:xfrm>
          <a:prstGeom prst="rect">
            <a:avLst/>
          </a:prstGeom>
        </p:spPr>
        <p:txBody>
          <a:bodyPr anchor="t" rtlCol="false" tIns="0" lIns="0" bIns="0" rIns="0">
            <a:spAutoFit/>
          </a:bodyPr>
          <a:lstStyle/>
          <a:p>
            <a:pPr algn="l">
              <a:lnSpc>
                <a:spcPts val="12778"/>
              </a:lnSpc>
            </a:pPr>
            <a:r>
              <a:rPr lang="en-US" sz="12778">
                <a:solidFill>
                  <a:srgbClr val="0400CD"/>
                </a:solidFill>
                <a:latin typeface="Cy Grotesk Grand Bold"/>
                <a:ea typeface="Cy Grotesk Grand Bold"/>
                <a:cs typeface="Cy Grotesk Grand Bold"/>
                <a:sym typeface="Cy Grotesk Grand Bold"/>
              </a:rPr>
              <a:t>FASHION MINST</a:t>
            </a:r>
          </a:p>
        </p:txBody>
      </p:sp>
      <p:sp>
        <p:nvSpPr>
          <p:cNvPr name="Freeform 7" id="7"/>
          <p:cNvSpPr/>
          <p:nvPr/>
        </p:nvSpPr>
        <p:spPr>
          <a:xfrm flipH="false" flipV="false" rot="0">
            <a:off x="16542257"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077300" y="1164364"/>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612344"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503785">
            <a:off x="14697342" y="2879571"/>
            <a:ext cx="3689829" cy="4114800"/>
          </a:xfrm>
          <a:custGeom>
            <a:avLst/>
            <a:gdLst/>
            <a:ahLst/>
            <a:cxnLst/>
            <a:rect r="r" b="b" t="t" l="l"/>
            <a:pathLst>
              <a:path h="4114800" w="3689829">
                <a:moveTo>
                  <a:pt x="0" y="0"/>
                </a:moveTo>
                <a:lnTo>
                  <a:pt x="3689829" y="0"/>
                </a:lnTo>
                <a:lnTo>
                  <a:pt x="36898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913851">
            <a:off x="12135282" y="6012543"/>
            <a:ext cx="1765623" cy="4114800"/>
          </a:xfrm>
          <a:custGeom>
            <a:avLst/>
            <a:gdLst/>
            <a:ahLst/>
            <a:cxnLst/>
            <a:rect r="r" b="b" t="t" l="l"/>
            <a:pathLst>
              <a:path h="4114800" w="1765623">
                <a:moveTo>
                  <a:pt x="0" y="0"/>
                </a:moveTo>
                <a:lnTo>
                  <a:pt x="1765623" y="0"/>
                </a:lnTo>
                <a:lnTo>
                  <a:pt x="17656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669713" y="7360557"/>
            <a:ext cx="3403333" cy="2728854"/>
          </a:xfrm>
          <a:custGeom>
            <a:avLst/>
            <a:gdLst/>
            <a:ahLst/>
            <a:cxnLst/>
            <a:rect r="r" b="b" t="t" l="l"/>
            <a:pathLst>
              <a:path h="2728854" w="3403333">
                <a:moveTo>
                  <a:pt x="0" y="0"/>
                </a:moveTo>
                <a:lnTo>
                  <a:pt x="3403332" y="0"/>
                </a:lnTo>
                <a:lnTo>
                  <a:pt x="3403332" y="2728854"/>
                </a:lnTo>
                <a:lnTo>
                  <a:pt x="0" y="27288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454597">
            <a:off x="11531118" y="2764132"/>
            <a:ext cx="2973952" cy="3063060"/>
          </a:xfrm>
          <a:custGeom>
            <a:avLst/>
            <a:gdLst/>
            <a:ahLst/>
            <a:cxnLst/>
            <a:rect r="r" b="b" t="t" l="l"/>
            <a:pathLst>
              <a:path h="3063060" w="2973952">
                <a:moveTo>
                  <a:pt x="0" y="0"/>
                </a:moveTo>
                <a:lnTo>
                  <a:pt x="2973952" y="0"/>
                </a:lnTo>
                <a:lnTo>
                  <a:pt x="2973952" y="3063060"/>
                </a:lnTo>
                <a:lnTo>
                  <a:pt x="0" y="30630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1028700" y="6873982"/>
            <a:ext cx="9259448" cy="399901"/>
          </a:xfrm>
          <a:prstGeom prst="rect">
            <a:avLst/>
          </a:prstGeom>
        </p:spPr>
        <p:txBody>
          <a:bodyPr anchor="t" rtlCol="false" tIns="0" lIns="0" bIns="0" rIns="0">
            <a:spAutoFit/>
          </a:bodyPr>
          <a:lstStyle/>
          <a:p>
            <a:pPr algn="l">
              <a:lnSpc>
                <a:spcPts val="2999"/>
              </a:lnSpc>
            </a:pPr>
            <a:r>
              <a:rPr lang="en-US" sz="2999">
                <a:solidFill>
                  <a:srgbClr val="000000"/>
                </a:solidFill>
                <a:latin typeface="Cy Grotesk Grand Bold"/>
                <a:ea typeface="Cy Grotesk Grand Bold"/>
                <a:cs typeface="Cy Grotesk Grand Bold"/>
                <a:sym typeface="Cy Grotesk Grand Bold"/>
              </a:rPr>
              <a:t>JOSHUA GORDON &amp; AMIT TUBUL</a:t>
            </a:r>
          </a:p>
        </p:txBody>
      </p:sp>
      <p:sp>
        <p:nvSpPr>
          <p:cNvPr name="TextBox 15" id="15"/>
          <p:cNvSpPr txBox="true"/>
          <p:nvPr/>
        </p:nvSpPr>
        <p:spPr>
          <a:xfrm rot="0">
            <a:off x="1441293" y="1236344"/>
            <a:ext cx="5557386" cy="342117"/>
          </a:xfrm>
          <a:prstGeom prst="rect">
            <a:avLst/>
          </a:prstGeom>
        </p:spPr>
        <p:txBody>
          <a:bodyPr anchor="t" rtlCol="false" tIns="0" lIns="0" bIns="0" rIns="0">
            <a:spAutoFit/>
          </a:bodyPr>
          <a:lstStyle/>
          <a:p>
            <a:pPr algn="l">
              <a:lnSpc>
                <a:spcPts val="2600"/>
              </a:lnSpc>
            </a:pPr>
            <a:r>
              <a:rPr lang="en-US" sz="2600">
                <a:solidFill>
                  <a:srgbClr val="0400CD"/>
                </a:solidFill>
                <a:latin typeface="Cy Grotesk Key Bold"/>
                <a:ea typeface="Cy Grotesk Key Bold"/>
                <a:cs typeface="Cy Grotesk Key Bold"/>
                <a:sym typeface="Cy Grotesk Key Bold"/>
              </a:rPr>
              <a:t>Machine Learning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1028700" y="344745"/>
            <a:ext cx="9602919" cy="736284"/>
            <a:chOff x="0" y="0"/>
            <a:chExt cx="3246183" cy="248894"/>
          </a:xfrm>
        </p:grpSpPr>
        <p:sp>
          <p:nvSpPr>
            <p:cNvPr name="Freeform 4" id="4"/>
            <p:cNvSpPr/>
            <p:nvPr/>
          </p:nvSpPr>
          <p:spPr>
            <a:xfrm flipH="false" flipV="false" rot="0">
              <a:off x="0" y="0"/>
              <a:ext cx="3246183" cy="248894"/>
            </a:xfrm>
            <a:custGeom>
              <a:avLst/>
              <a:gdLst/>
              <a:ahLst/>
              <a:cxnLst/>
              <a:rect r="r" b="b" t="t" l="l"/>
              <a:pathLst>
                <a:path h="248894" w="3246183">
                  <a:moveTo>
                    <a:pt x="80620" y="0"/>
                  </a:moveTo>
                  <a:lnTo>
                    <a:pt x="3165562" y="0"/>
                  </a:lnTo>
                  <a:cubicBezTo>
                    <a:pt x="3186944" y="0"/>
                    <a:pt x="3207450" y="8494"/>
                    <a:pt x="3222570" y="23613"/>
                  </a:cubicBezTo>
                  <a:cubicBezTo>
                    <a:pt x="3237689" y="38732"/>
                    <a:pt x="3246183" y="59239"/>
                    <a:pt x="3246183" y="80620"/>
                  </a:cubicBezTo>
                  <a:lnTo>
                    <a:pt x="3246183" y="168274"/>
                  </a:lnTo>
                  <a:cubicBezTo>
                    <a:pt x="3246183" y="189656"/>
                    <a:pt x="3237689" y="210162"/>
                    <a:pt x="3222570" y="225281"/>
                  </a:cubicBezTo>
                  <a:cubicBezTo>
                    <a:pt x="3207450" y="240400"/>
                    <a:pt x="3186944" y="248894"/>
                    <a:pt x="3165562" y="248894"/>
                  </a:cubicBezTo>
                  <a:lnTo>
                    <a:pt x="80620" y="248894"/>
                  </a:lnTo>
                  <a:cubicBezTo>
                    <a:pt x="59239" y="248894"/>
                    <a:pt x="38732" y="240400"/>
                    <a:pt x="23613" y="225281"/>
                  </a:cubicBezTo>
                  <a:cubicBezTo>
                    <a:pt x="8494" y="210162"/>
                    <a:pt x="0" y="189656"/>
                    <a:pt x="0" y="168274"/>
                  </a:cubicBezTo>
                  <a:lnTo>
                    <a:pt x="0" y="80620"/>
                  </a:lnTo>
                  <a:cubicBezTo>
                    <a:pt x="0" y="59239"/>
                    <a:pt x="8494" y="38732"/>
                    <a:pt x="23613" y="23613"/>
                  </a:cubicBezTo>
                  <a:cubicBezTo>
                    <a:pt x="38732" y="8494"/>
                    <a:pt x="59239" y="0"/>
                    <a:pt x="8062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3246183"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309059" y="1384967"/>
            <a:ext cx="464956" cy="464956"/>
          </a:xfrm>
          <a:custGeom>
            <a:avLst/>
            <a:gdLst/>
            <a:ahLst/>
            <a:cxnLst/>
            <a:rect r="r" b="b" t="t" l="l"/>
            <a:pathLst>
              <a:path h="464956" w="464956">
                <a:moveTo>
                  <a:pt x="0" y="0"/>
                </a:moveTo>
                <a:lnTo>
                  <a:pt x="464956" y="0"/>
                </a:lnTo>
                <a:lnTo>
                  <a:pt x="464956" y="464957"/>
                </a:lnTo>
                <a:lnTo>
                  <a:pt x="0" y="464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844103" y="1384967"/>
            <a:ext cx="464956" cy="464956"/>
          </a:xfrm>
          <a:custGeom>
            <a:avLst/>
            <a:gdLst/>
            <a:ahLst/>
            <a:cxnLst/>
            <a:rect r="r" b="b" t="t" l="l"/>
            <a:pathLst>
              <a:path h="464956" w="464956">
                <a:moveTo>
                  <a:pt x="0" y="0"/>
                </a:moveTo>
                <a:lnTo>
                  <a:pt x="464956" y="0"/>
                </a:lnTo>
                <a:lnTo>
                  <a:pt x="464956" y="464957"/>
                </a:lnTo>
                <a:lnTo>
                  <a:pt x="0" y="464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9379146" y="1384967"/>
            <a:ext cx="464956" cy="464956"/>
          </a:xfrm>
          <a:custGeom>
            <a:avLst/>
            <a:gdLst/>
            <a:ahLst/>
            <a:cxnLst/>
            <a:rect r="r" b="b" t="t" l="l"/>
            <a:pathLst>
              <a:path h="464956" w="464956">
                <a:moveTo>
                  <a:pt x="0" y="0"/>
                </a:moveTo>
                <a:lnTo>
                  <a:pt x="464957" y="0"/>
                </a:lnTo>
                <a:lnTo>
                  <a:pt x="464957" y="464957"/>
                </a:lnTo>
                <a:lnTo>
                  <a:pt x="0" y="464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441293" y="552389"/>
            <a:ext cx="3223633" cy="342117"/>
          </a:xfrm>
          <a:prstGeom prst="rect">
            <a:avLst/>
          </a:prstGeom>
        </p:spPr>
        <p:txBody>
          <a:bodyPr anchor="t" rtlCol="false" tIns="0" lIns="0" bIns="0" rIns="0">
            <a:spAutoFit/>
          </a:bodyPr>
          <a:lstStyle/>
          <a:p>
            <a:pPr algn="l">
              <a:lnSpc>
                <a:spcPts val="2600"/>
              </a:lnSpc>
            </a:pPr>
            <a:r>
              <a:rPr lang="en-US" sz="2600">
                <a:solidFill>
                  <a:srgbClr val="0400CD"/>
                </a:solidFill>
                <a:latin typeface="Cy Grotesk Key Bold"/>
                <a:ea typeface="Cy Grotesk Key Bold"/>
                <a:cs typeface="Cy Grotesk Key Bold"/>
                <a:sym typeface="Cy Grotesk Key Bold"/>
              </a:rPr>
              <a:t>FASHION MINST</a:t>
            </a:r>
          </a:p>
        </p:txBody>
      </p:sp>
      <p:sp>
        <p:nvSpPr>
          <p:cNvPr name="TextBox 10" id="10"/>
          <p:cNvSpPr txBox="true"/>
          <p:nvPr/>
        </p:nvSpPr>
        <p:spPr>
          <a:xfrm rot="0">
            <a:off x="1028700" y="1307239"/>
            <a:ext cx="8350446" cy="1057917"/>
          </a:xfrm>
          <a:prstGeom prst="rect">
            <a:avLst/>
          </a:prstGeom>
        </p:spPr>
        <p:txBody>
          <a:bodyPr anchor="t" rtlCol="false" tIns="0" lIns="0" bIns="0" rIns="0">
            <a:spAutoFit/>
          </a:bodyPr>
          <a:lstStyle/>
          <a:p>
            <a:pPr algn="l">
              <a:lnSpc>
                <a:spcPts val="7900"/>
              </a:lnSpc>
            </a:pPr>
            <a:r>
              <a:rPr lang="en-US" sz="7900">
                <a:solidFill>
                  <a:srgbClr val="0400CD"/>
                </a:solidFill>
                <a:latin typeface="Cy Grotesk Grand Bold"/>
                <a:ea typeface="Cy Grotesk Grand Bold"/>
                <a:cs typeface="Cy Grotesk Grand Bold"/>
                <a:sym typeface="Cy Grotesk Grand Bold"/>
              </a:rPr>
              <a:t>SOLUTIONS</a:t>
            </a:r>
          </a:p>
        </p:txBody>
      </p:sp>
      <p:sp>
        <p:nvSpPr>
          <p:cNvPr name="TextBox 11" id="11"/>
          <p:cNvSpPr txBox="true"/>
          <p:nvPr/>
        </p:nvSpPr>
        <p:spPr>
          <a:xfrm rot="0">
            <a:off x="1028700" y="3158072"/>
            <a:ext cx="17091826" cy="3772465"/>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WE USED PCA AS A SOLUTION TO SPEED UP THE TRAINING PROCESS OF OUR SVM. BY REDUCING THE DIMENSIONALITY OF OUR DATASET.</a:t>
            </a:r>
          </a:p>
          <a:p>
            <a:pPr algn="just">
              <a:lnSpc>
                <a:spcPts val="2520"/>
              </a:lnSpc>
            </a:pPr>
          </a:p>
          <a:p>
            <a:pPr algn="just">
              <a:lnSpc>
                <a:spcPts val="2520"/>
              </a:lnSpc>
            </a:pPr>
            <a:r>
              <a:rPr lang="en-US" sz="1800">
                <a:solidFill>
                  <a:srgbClr val="000000"/>
                </a:solidFill>
                <a:latin typeface="Cy Grotesk Key"/>
                <a:ea typeface="Cy Grotesk Key"/>
                <a:cs typeface="Cy Grotesk Key"/>
                <a:sym typeface="Cy Grotesk Key"/>
              </a:rPr>
              <a:t>WE SET OUR NUMBER OF DESIRED FEATURES TO 20</a:t>
            </a:r>
          </a:p>
          <a:p>
            <a:pPr algn="just">
              <a:lnSpc>
                <a:spcPts val="2520"/>
              </a:lnSpc>
            </a:pPr>
          </a:p>
          <a:p>
            <a:pPr algn="just">
              <a:lnSpc>
                <a:spcPts val="2520"/>
              </a:lnSpc>
            </a:pPr>
            <a:r>
              <a:rPr lang="en-US" sz="1800">
                <a:solidFill>
                  <a:srgbClr val="000000"/>
                </a:solidFill>
                <a:latin typeface="Cy Grotesk Key"/>
                <a:ea typeface="Cy Grotesk Key"/>
                <a:cs typeface="Cy Grotesk Key"/>
                <a:sym typeface="Cy Grotesk Key"/>
              </a:rPr>
              <a:t>WITH FEWER FEATURES PCA TRANSFORMS THE ORIGINAL DATA INTO A NEW SET OF ORTHOGONAL COMPONENTS (PRINCIPAL COMPONENTS) THAT CAPTURE THE MAXIMUM VARIANCE. BY SELECTING THE TOP NNN PRINCIPAL COMPONENTS, WE REDUCED THE NUMBER OF FEATURES FROM 28X28 TO 20. THIS REDUCTION IN FEATURES SIMPLIFIES THE OPTIMIZATION PROBLEM, MAKING IT COMPUTATIONALLY LESS EXPENSIVE.</a:t>
            </a:r>
          </a:p>
          <a:p>
            <a:pPr algn="just">
              <a:lnSpc>
                <a:spcPts val="2520"/>
              </a:lnSpc>
            </a:pPr>
          </a:p>
          <a:p>
            <a:pPr algn="just">
              <a:lnSpc>
                <a:spcPts val="2520"/>
              </a:lnSpc>
            </a:pPr>
            <a:r>
              <a:rPr lang="en-US" sz="1800">
                <a:solidFill>
                  <a:srgbClr val="000000"/>
                </a:solidFill>
                <a:latin typeface="Cy Grotesk Key"/>
                <a:ea typeface="Cy Grotesk Key"/>
                <a:cs typeface="Cy Grotesk Key"/>
                <a:sym typeface="Cy Grotesk Key"/>
              </a:rPr>
              <a:t>HENCE OUR RUNTIME WAS MUCH FASTER THIS TIME ROUND.</a:t>
            </a:r>
          </a:p>
          <a:p>
            <a:pPr algn="just">
              <a:lnSpc>
                <a:spcPts val="2520"/>
              </a:lnSpc>
            </a:pPr>
          </a:p>
          <a:p>
            <a:pPr algn="just">
              <a:lnSpc>
                <a:spcPts val="2520"/>
              </a:lnSpc>
            </a:pPr>
            <a:r>
              <a:rPr lang="en-US" sz="1800">
                <a:solidFill>
                  <a:srgbClr val="000000"/>
                </a:solidFill>
                <a:latin typeface="Cy Grotesk Key Bold"/>
                <a:ea typeface="Cy Grotesk Key Bold"/>
                <a:cs typeface="Cy Grotesk Key Bold"/>
                <a:sym typeface="Cy Grotesk Key Bold"/>
              </a:rPr>
              <a:t>WE DECIDED TO RE-TRAIN ALL OUR SIMOLE MODELS ON THE 20 FEATURES USING PCA FOR FAIR RESULTS</a:t>
            </a:r>
          </a:p>
        </p:txBody>
      </p:sp>
      <p:sp>
        <p:nvSpPr>
          <p:cNvPr name="TextBox 12" id="12"/>
          <p:cNvSpPr txBox="true"/>
          <p:nvPr/>
        </p:nvSpPr>
        <p:spPr>
          <a:xfrm rot="0">
            <a:off x="1727627" y="2540634"/>
            <a:ext cx="4102532"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PCA</a:t>
            </a:r>
          </a:p>
        </p:txBody>
      </p:sp>
      <p:sp>
        <p:nvSpPr>
          <p:cNvPr name="Freeform 13" id="13"/>
          <p:cNvSpPr/>
          <p:nvPr/>
        </p:nvSpPr>
        <p:spPr>
          <a:xfrm flipH="false" flipV="false" rot="0">
            <a:off x="1028700" y="2450881"/>
            <a:ext cx="486896" cy="488117"/>
          </a:xfrm>
          <a:custGeom>
            <a:avLst/>
            <a:gdLst/>
            <a:ahLst/>
            <a:cxnLst/>
            <a:rect r="r" b="b" t="t" l="l"/>
            <a:pathLst>
              <a:path h="488117" w="486896">
                <a:moveTo>
                  <a:pt x="0" y="0"/>
                </a:moveTo>
                <a:lnTo>
                  <a:pt x="486896" y="0"/>
                </a:lnTo>
                <a:lnTo>
                  <a:pt x="486896" y="488116"/>
                </a:lnTo>
                <a:lnTo>
                  <a:pt x="0" y="4881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1028700" y="217298"/>
            <a:ext cx="16230600" cy="736284"/>
            <a:chOff x="0" y="0"/>
            <a:chExt cx="5486612" cy="248894"/>
          </a:xfrm>
        </p:grpSpPr>
        <p:sp>
          <p:nvSpPr>
            <p:cNvPr name="Freeform 4" id="4"/>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42257"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77300" y="1164364"/>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12344"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998979" y="2372110"/>
            <a:ext cx="17115227" cy="1069319"/>
            <a:chOff x="0" y="0"/>
            <a:chExt cx="5785653" cy="361474"/>
          </a:xfrm>
        </p:grpSpPr>
        <p:sp>
          <p:nvSpPr>
            <p:cNvPr name="Freeform 10" id="10"/>
            <p:cNvSpPr/>
            <p:nvPr/>
          </p:nvSpPr>
          <p:spPr>
            <a:xfrm flipH="false" flipV="false" rot="0">
              <a:off x="0" y="0"/>
              <a:ext cx="5785653" cy="361474"/>
            </a:xfrm>
            <a:custGeom>
              <a:avLst/>
              <a:gdLst/>
              <a:ahLst/>
              <a:cxnLst/>
              <a:rect r="r" b="b" t="t" l="l"/>
              <a:pathLst>
                <a:path h="361474" w="5785653">
                  <a:moveTo>
                    <a:pt x="13570" y="0"/>
                  </a:moveTo>
                  <a:lnTo>
                    <a:pt x="5772083" y="0"/>
                  </a:lnTo>
                  <a:cubicBezTo>
                    <a:pt x="5779577" y="0"/>
                    <a:pt x="5785653" y="6076"/>
                    <a:pt x="5785653" y="13570"/>
                  </a:cubicBezTo>
                  <a:lnTo>
                    <a:pt x="5785653" y="347904"/>
                  </a:lnTo>
                  <a:cubicBezTo>
                    <a:pt x="5785653" y="355398"/>
                    <a:pt x="5779577" y="361474"/>
                    <a:pt x="5772083" y="361474"/>
                  </a:cubicBezTo>
                  <a:lnTo>
                    <a:pt x="13570" y="361474"/>
                  </a:lnTo>
                  <a:cubicBezTo>
                    <a:pt x="6076" y="361474"/>
                    <a:pt x="0" y="355398"/>
                    <a:pt x="0" y="347904"/>
                  </a:cubicBezTo>
                  <a:lnTo>
                    <a:pt x="0" y="13570"/>
                  </a:lnTo>
                  <a:cubicBezTo>
                    <a:pt x="0" y="6076"/>
                    <a:pt x="6076" y="0"/>
                    <a:pt x="13570" y="0"/>
                  </a:cubicBezTo>
                  <a:close/>
                </a:path>
              </a:pathLst>
            </a:custGeom>
            <a:solidFill>
              <a:srgbClr val="000000">
                <a:alpha val="0"/>
              </a:srgbClr>
            </a:solidFill>
            <a:ln w="38100" cap="rnd">
              <a:solidFill>
                <a:srgbClr val="000000"/>
              </a:solidFill>
              <a:prstDash val="solid"/>
              <a:round/>
            </a:ln>
          </p:spPr>
        </p:sp>
        <p:sp>
          <p:nvSpPr>
            <p:cNvPr name="TextBox 11" id="11"/>
            <p:cNvSpPr txBox="true"/>
            <p:nvPr/>
          </p:nvSpPr>
          <p:spPr>
            <a:xfrm>
              <a:off x="0" y="-38100"/>
              <a:ext cx="5785653" cy="399574"/>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7764366" y="9808002"/>
            <a:ext cx="389751" cy="389751"/>
          </a:xfrm>
          <a:custGeom>
            <a:avLst/>
            <a:gdLst/>
            <a:ahLst/>
            <a:cxnLst/>
            <a:rect r="r" b="b" t="t" l="l"/>
            <a:pathLst>
              <a:path h="389751" w="389751">
                <a:moveTo>
                  <a:pt x="0" y="0"/>
                </a:moveTo>
                <a:lnTo>
                  <a:pt x="389751" y="0"/>
                </a:lnTo>
                <a:lnTo>
                  <a:pt x="389751" y="389751"/>
                </a:lnTo>
                <a:lnTo>
                  <a:pt x="0" y="3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998979" y="3565254"/>
            <a:ext cx="17115227" cy="1069319"/>
            <a:chOff x="0" y="0"/>
            <a:chExt cx="5785653" cy="361474"/>
          </a:xfrm>
        </p:grpSpPr>
        <p:sp>
          <p:nvSpPr>
            <p:cNvPr name="Freeform 14" id="14"/>
            <p:cNvSpPr/>
            <p:nvPr/>
          </p:nvSpPr>
          <p:spPr>
            <a:xfrm flipH="false" flipV="false" rot="0">
              <a:off x="0" y="0"/>
              <a:ext cx="5785653" cy="361474"/>
            </a:xfrm>
            <a:custGeom>
              <a:avLst/>
              <a:gdLst/>
              <a:ahLst/>
              <a:cxnLst/>
              <a:rect r="r" b="b" t="t" l="l"/>
              <a:pathLst>
                <a:path h="361474" w="5785653">
                  <a:moveTo>
                    <a:pt x="13570" y="0"/>
                  </a:moveTo>
                  <a:lnTo>
                    <a:pt x="5772083" y="0"/>
                  </a:lnTo>
                  <a:cubicBezTo>
                    <a:pt x="5779577" y="0"/>
                    <a:pt x="5785653" y="6076"/>
                    <a:pt x="5785653" y="13570"/>
                  </a:cubicBezTo>
                  <a:lnTo>
                    <a:pt x="5785653" y="347904"/>
                  </a:lnTo>
                  <a:cubicBezTo>
                    <a:pt x="5785653" y="355398"/>
                    <a:pt x="5779577" y="361474"/>
                    <a:pt x="5772083" y="361474"/>
                  </a:cubicBezTo>
                  <a:lnTo>
                    <a:pt x="13570" y="361474"/>
                  </a:lnTo>
                  <a:cubicBezTo>
                    <a:pt x="6076" y="361474"/>
                    <a:pt x="0" y="355398"/>
                    <a:pt x="0" y="347904"/>
                  </a:cubicBezTo>
                  <a:lnTo>
                    <a:pt x="0" y="13570"/>
                  </a:lnTo>
                  <a:cubicBezTo>
                    <a:pt x="0" y="6076"/>
                    <a:pt x="6076" y="0"/>
                    <a:pt x="13570" y="0"/>
                  </a:cubicBezTo>
                  <a:close/>
                </a:path>
              </a:pathLst>
            </a:custGeom>
            <a:solidFill>
              <a:srgbClr val="000000">
                <a:alpha val="0"/>
              </a:srgbClr>
            </a:solidFill>
            <a:ln w="38100" cap="rnd">
              <a:solidFill>
                <a:srgbClr val="000000"/>
              </a:solidFill>
              <a:prstDash val="solid"/>
              <a:round/>
            </a:ln>
          </p:spPr>
        </p:sp>
        <p:sp>
          <p:nvSpPr>
            <p:cNvPr name="TextBox 15" id="15"/>
            <p:cNvSpPr txBox="true"/>
            <p:nvPr/>
          </p:nvSpPr>
          <p:spPr>
            <a:xfrm>
              <a:off x="0" y="-38100"/>
              <a:ext cx="5785653" cy="39957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98979" y="4758398"/>
            <a:ext cx="17115227" cy="1069319"/>
            <a:chOff x="0" y="0"/>
            <a:chExt cx="5785653" cy="361474"/>
          </a:xfrm>
        </p:grpSpPr>
        <p:sp>
          <p:nvSpPr>
            <p:cNvPr name="Freeform 17" id="17"/>
            <p:cNvSpPr/>
            <p:nvPr/>
          </p:nvSpPr>
          <p:spPr>
            <a:xfrm flipH="false" flipV="false" rot="0">
              <a:off x="0" y="0"/>
              <a:ext cx="5785653" cy="361474"/>
            </a:xfrm>
            <a:custGeom>
              <a:avLst/>
              <a:gdLst/>
              <a:ahLst/>
              <a:cxnLst/>
              <a:rect r="r" b="b" t="t" l="l"/>
              <a:pathLst>
                <a:path h="361474" w="5785653">
                  <a:moveTo>
                    <a:pt x="13570" y="0"/>
                  </a:moveTo>
                  <a:lnTo>
                    <a:pt x="5772083" y="0"/>
                  </a:lnTo>
                  <a:cubicBezTo>
                    <a:pt x="5779577" y="0"/>
                    <a:pt x="5785653" y="6076"/>
                    <a:pt x="5785653" y="13570"/>
                  </a:cubicBezTo>
                  <a:lnTo>
                    <a:pt x="5785653" y="347904"/>
                  </a:lnTo>
                  <a:cubicBezTo>
                    <a:pt x="5785653" y="355398"/>
                    <a:pt x="5779577" y="361474"/>
                    <a:pt x="5772083" y="361474"/>
                  </a:cubicBezTo>
                  <a:lnTo>
                    <a:pt x="13570" y="361474"/>
                  </a:lnTo>
                  <a:cubicBezTo>
                    <a:pt x="6076" y="361474"/>
                    <a:pt x="0" y="355398"/>
                    <a:pt x="0" y="347904"/>
                  </a:cubicBezTo>
                  <a:lnTo>
                    <a:pt x="0" y="13570"/>
                  </a:lnTo>
                  <a:cubicBezTo>
                    <a:pt x="0" y="6076"/>
                    <a:pt x="6076" y="0"/>
                    <a:pt x="13570" y="0"/>
                  </a:cubicBezTo>
                  <a:close/>
                </a:path>
              </a:pathLst>
            </a:custGeom>
            <a:solidFill>
              <a:srgbClr val="000000">
                <a:alpha val="0"/>
              </a:srgbClr>
            </a:solidFill>
            <a:ln w="38100" cap="rnd">
              <a:solidFill>
                <a:srgbClr val="000000"/>
              </a:solidFill>
              <a:prstDash val="solid"/>
              <a:round/>
            </a:ln>
          </p:spPr>
        </p:sp>
        <p:sp>
          <p:nvSpPr>
            <p:cNvPr name="TextBox 18" id="18"/>
            <p:cNvSpPr txBox="true"/>
            <p:nvPr/>
          </p:nvSpPr>
          <p:spPr>
            <a:xfrm>
              <a:off x="0" y="-38100"/>
              <a:ext cx="5785653" cy="399574"/>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998979" y="5951543"/>
            <a:ext cx="17115227" cy="1069319"/>
            <a:chOff x="0" y="0"/>
            <a:chExt cx="5785653" cy="361474"/>
          </a:xfrm>
        </p:grpSpPr>
        <p:sp>
          <p:nvSpPr>
            <p:cNvPr name="Freeform 20" id="20"/>
            <p:cNvSpPr/>
            <p:nvPr/>
          </p:nvSpPr>
          <p:spPr>
            <a:xfrm flipH="false" flipV="false" rot="0">
              <a:off x="0" y="0"/>
              <a:ext cx="5785653" cy="361474"/>
            </a:xfrm>
            <a:custGeom>
              <a:avLst/>
              <a:gdLst/>
              <a:ahLst/>
              <a:cxnLst/>
              <a:rect r="r" b="b" t="t" l="l"/>
              <a:pathLst>
                <a:path h="361474" w="5785653">
                  <a:moveTo>
                    <a:pt x="13570" y="0"/>
                  </a:moveTo>
                  <a:lnTo>
                    <a:pt x="5772083" y="0"/>
                  </a:lnTo>
                  <a:cubicBezTo>
                    <a:pt x="5779577" y="0"/>
                    <a:pt x="5785653" y="6076"/>
                    <a:pt x="5785653" y="13570"/>
                  </a:cubicBezTo>
                  <a:lnTo>
                    <a:pt x="5785653" y="347904"/>
                  </a:lnTo>
                  <a:cubicBezTo>
                    <a:pt x="5785653" y="355398"/>
                    <a:pt x="5779577" y="361474"/>
                    <a:pt x="5772083" y="361474"/>
                  </a:cubicBezTo>
                  <a:lnTo>
                    <a:pt x="13570" y="361474"/>
                  </a:lnTo>
                  <a:cubicBezTo>
                    <a:pt x="6076" y="361474"/>
                    <a:pt x="0" y="355398"/>
                    <a:pt x="0" y="347904"/>
                  </a:cubicBezTo>
                  <a:lnTo>
                    <a:pt x="0" y="13570"/>
                  </a:lnTo>
                  <a:cubicBezTo>
                    <a:pt x="0" y="6076"/>
                    <a:pt x="6076" y="0"/>
                    <a:pt x="13570" y="0"/>
                  </a:cubicBezTo>
                  <a:close/>
                </a:path>
              </a:pathLst>
            </a:custGeom>
            <a:solidFill>
              <a:srgbClr val="000000">
                <a:alpha val="0"/>
              </a:srgbClr>
            </a:solidFill>
            <a:ln w="38100" cap="rnd">
              <a:solidFill>
                <a:srgbClr val="000000"/>
              </a:solidFill>
              <a:prstDash val="solid"/>
              <a:round/>
            </a:ln>
          </p:spPr>
        </p:sp>
        <p:sp>
          <p:nvSpPr>
            <p:cNvPr name="TextBox 21" id="21"/>
            <p:cNvSpPr txBox="true"/>
            <p:nvPr/>
          </p:nvSpPr>
          <p:spPr>
            <a:xfrm>
              <a:off x="0" y="-38100"/>
              <a:ext cx="5785653" cy="399574"/>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441293" y="424942"/>
            <a:ext cx="3223633" cy="342117"/>
          </a:xfrm>
          <a:prstGeom prst="rect">
            <a:avLst/>
          </a:prstGeom>
        </p:spPr>
        <p:txBody>
          <a:bodyPr anchor="t" rtlCol="false" tIns="0" lIns="0" bIns="0" rIns="0">
            <a:spAutoFit/>
          </a:bodyPr>
          <a:lstStyle/>
          <a:p>
            <a:pPr algn="l">
              <a:lnSpc>
                <a:spcPts val="2600"/>
              </a:lnSpc>
            </a:pPr>
            <a:r>
              <a:rPr lang="en-US" sz="2600">
                <a:solidFill>
                  <a:srgbClr val="0400CD"/>
                </a:solidFill>
                <a:latin typeface="Cy Grotesk Key Bold"/>
                <a:ea typeface="Cy Grotesk Key Bold"/>
                <a:cs typeface="Cy Grotesk Key Bold"/>
                <a:sym typeface="Cy Grotesk Key Bold"/>
              </a:rPr>
              <a:t>FASHION MINST</a:t>
            </a:r>
          </a:p>
        </p:txBody>
      </p:sp>
      <p:sp>
        <p:nvSpPr>
          <p:cNvPr name="TextBox 23" id="23"/>
          <p:cNvSpPr txBox="true"/>
          <p:nvPr/>
        </p:nvSpPr>
        <p:spPr>
          <a:xfrm rot="0">
            <a:off x="1115086" y="1076325"/>
            <a:ext cx="16230600" cy="693917"/>
          </a:xfrm>
          <a:prstGeom prst="rect">
            <a:avLst/>
          </a:prstGeom>
        </p:spPr>
        <p:txBody>
          <a:bodyPr anchor="t" rtlCol="false" tIns="0" lIns="0" bIns="0" rIns="0">
            <a:spAutoFit/>
          </a:bodyPr>
          <a:lstStyle/>
          <a:p>
            <a:pPr algn="l">
              <a:lnSpc>
                <a:spcPts val="5200"/>
              </a:lnSpc>
            </a:pPr>
            <a:r>
              <a:rPr lang="en-US" sz="5200">
                <a:solidFill>
                  <a:srgbClr val="0400CD"/>
                </a:solidFill>
                <a:latin typeface="Cy Grotesk Grand Bold"/>
                <a:ea typeface="Cy Grotesk Grand Bold"/>
                <a:cs typeface="Cy Grotesk Grand Bold"/>
                <a:sym typeface="Cy Grotesk Grand Bold"/>
              </a:rPr>
              <a:t>OUR MODELS USING PCA</a:t>
            </a:r>
          </a:p>
        </p:txBody>
      </p:sp>
      <p:sp>
        <p:nvSpPr>
          <p:cNvPr name="TextBox 24" id="24"/>
          <p:cNvSpPr txBox="true"/>
          <p:nvPr/>
        </p:nvSpPr>
        <p:spPr>
          <a:xfrm rot="0">
            <a:off x="1617009" y="3002627"/>
            <a:ext cx="16310005" cy="316118"/>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WE RECIVED SLIGHTLY LOWER ACCURACY WITH PCA BUT MANAGED TO MAINTAINE A DECENT RESULT WITH ONLY 20 FEATURES.</a:t>
            </a:r>
          </a:p>
        </p:txBody>
      </p:sp>
      <p:sp>
        <p:nvSpPr>
          <p:cNvPr name="TextBox 25" id="25"/>
          <p:cNvSpPr txBox="true"/>
          <p:nvPr/>
        </p:nvSpPr>
        <p:spPr>
          <a:xfrm rot="0">
            <a:off x="1617009" y="2585947"/>
            <a:ext cx="15638097"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PERCEPTRON ~ 71.45% ACCURACY</a:t>
            </a:r>
          </a:p>
        </p:txBody>
      </p:sp>
      <p:sp>
        <p:nvSpPr>
          <p:cNvPr name="TextBox 26" id="26"/>
          <p:cNvSpPr txBox="true"/>
          <p:nvPr/>
        </p:nvSpPr>
        <p:spPr>
          <a:xfrm rot="0">
            <a:off x="1115086" y="1846442"/>
            <a:ext cx="16310005" cy="316118"/>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Bold"/>
                <a:ea typeface="Cy Grotesk Key Bold"/>
                <a:cs typeface="Cy Grotesk Key Bold"/>
                <a:sym typeface="Cy Grotesk Key Bold"/>
              </a:rPr>
              <a:t>WE USED THE FOLLOWING MODLES AND MANAGED TO INCREASE THE MODELS ACCURACY WITH EACH APPROACH</a:t>
            </a:r>
          </a:p>
        </p:txBody>
      </p:sp>
      <p:sp>
        <p:nvSpPr>
          <p:cNvPr name="TextBox 27" id="27"/>
          <p:cNvSpPr txBox="true"/>
          <p:nvPr/>
        </p:nvSpPr>
        <p:spPr>
          <a:xfrm rot="0">
            <a:off x="1617009" y="4195771"/>
            <a:ext cx="16310005" cy="316118"/>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WE RECIVED SLIGHTLY LOWER ACCURACY WITH PCA BUT MANAGED TO MAINTAINE A DECENT RESULT WITH ONLY 20 FEATURES.</a:t>
            </a:r>
          </a:p>
        </p:txBody>
      </p:sp>
      <p:sp>
        <p:nvSpPr>
          <p:cNvPr name="TextBox 28" id="28"/>
          <p:cNvSpPr txBox="true"/>
          <p:nvPr/>
        </p:nvSpPr>
        <p:spPr>
          <a:xfrm rot="0">
            <a:off x="1617009" y="3779091"/>
            <a:ext cx="15638097"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LOGISTIC REGRESSION ~ 80.09% ACCURACY</a:t>
            </a:r>
          </a:p>
        </p:txBody>
      </p:sp>
      <p:sp>
        <p:nvSpPr>
          <p:cNvPr name="TextBox 29" id="29"/>
          <p:cNvSpPr txBox="true"/>
          <p:nvPr/>
        </p:nvSpPr>
        <p:spPr>
          <a:xfrm rot="0">
            <a:off x="1617009" y="5388915"/>
            <a:ext cx="16310005" cy="316118"/>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WE RECIVED SLIGHTLY LOWER ACCURACY WITH PCA BUT MANAGED TO MAINTAINE A DECENT RESULT WITH ONLY 20 FEATURES.</a:t>
            </a:r>
          </a:p>
        </p:txBody>
      </p:sp>
      <p:sp>
        <p:nvSpPr>
          <p:cNvPr name="TextBox 30" id="30"/>
          <p:cNvSpPr txBox="true"/>
          <p:nvPr/>
        </p:nvSpPr>
        <p:spPr>
          <a:xfrm rot="0">
            <a:off x="1617009" y="4972235"/>
            <a:ext cx="15638097"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KNN (L2 DISTANCE) ~ 83.11% ACCURACY</a:t>
            </a:r>
          </a:p>
        </p:txBody>
      </p:sp>
      <p:sp>
        <p:nvSpPr>
          <p:cNvPr name="TextBox 31" id="31"/>
          <p:cNvSpPr txBox="true"/>
          <p:nvPr/>
        </p:nvSpPr>
        <p:spPr>
          <a:xfrm rot="0">
            <a:off x="1617009" y="6582060"/>
            <a:ext cx="16310005" cy="316118"/>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WE RECIVED SLIGHTLY LOWER ACCURACY BUT MANAGED TO MAINTAINE A DECENT RESULT WITH ONLY 20 FEATURES.</a:t>
            </a:r>
          </a:p>
        </p:txBody>
      </p:sp>
      <p:sp>
        <p:nvSpPr>
          <p:cNvPr name="TextBox 32" id="32"/>
          <p:cNvSpPr txBox="true"/>
          <p:nvPr/>
        </p:nvSpPr>
        <p:spPr>
          <a:xfrm rot="0">
            <a:off x="1617009" y="6165380"/>
            <a:ext cx="15638097"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SVM ~ 76.56% ACCURACY</a:t>
            </a:r>
          </a:p>
        </p:txBody>
      </p:sp>
      <p:sp>
        <p:nvSpPr>
          <p:cNvPr name="AutoShape 33" id="33"/>
          <p:cNvSpPr/>
          <p:nvPr/>
        </p:nvSpPr>
        <p:spPr>
          <a:xfrm rot="0">
            <a:off x="5388257" y="7955876"/>
            <a:ext cx="11618956" cy="998483"/>
          </a:xfrm>
          <a:prstGeom prst="rect">
            <a:avLst/>
          </a:prstGeom>
          <a:solidFill>
            <a:srgbClr val="0400CD">
              <a:alpha val="9804"/>
            </a:srgbClr>
          </a:solidFill>
        </p:spPr>
      </p:sp>
      <p:grpSp>
        <p:nvGrpSpPr>
          <p:cNvPr name="Group 34" id="34"/>
          <p:cNvGrpSpPr/>
          <p:nvPr/>
        </p:nvGrpSpPr>
        <p:grpSpPr>
          <a:xfrm rot="0">
            <a:off x="1115086" y="7955876"/>
            <a:ext cx="5410835" cy="998483"/>
            <a:chOff x="0" y="0"/>
            <a:chExt cx="5906632" cy="1106170"/>
          </a:xfrm>
        </p:grpSpPr>
        <p:sp>
          <p:nvSpPr>
            <p:cNvPr name="Freeform 35" id="35"/>
            <p:cNvSpPr/>
            <p:nvPr/>
          </p:nvSpPr>
          <p:spPr>
            <a:xfrm flipH="false" flipV="false" rot="0">
              <a:off x="0" y="0"/>
              <a:ext cx="5907902" cy="1107440"/>
            </a:xfrm>
            <a:custGeom>
              <a:avLst/>
              <a:gdLst/>
              <a:ahLst/>
              <a:cxnLst/>
              <a:rect r="r" b="b" t="t" l="l"/>
              <a:pathLst>
                <a:path h="1107440" w="5907902">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rgbClr val="0400CD"/>
            </a:solidFill>
          </p:spPr>
        </p:sp>
        <p:sp>
          <p:nvSpPr>
            <p:cNvPr name="Freeform 36" id="36"/>
            <p:cNvSpPr/>
            <p:nvPr/>
          </p:nvSpPr>
          <p:spPr>
            <a:xfrm flipH="false" flipV="false" rot="0">
              <a:off x="144174" y="172686"/>
              <a:ext cx="796232" cy="762069"/>
            </a:xfrm>
            <a:custGeom>
              <a:avLst/>
              <a:gdLst/>
              <a:ahLst/>
              <a:cxnLst/>
              <a:rect r="r" b="b" t="t" l="l"/>
              <a:pathLst>
                <a:path h="762069" w="796232">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sp>
        <p:nvSpPr>
          <p:cNvPr name="TextBox 37" id="37"/>
          <p:cNvSpPr txBox="true"/>
          <p:nvPr/>
        </p:nvSpPr>
        <p:spPr>
          <a:xfrm rot="0">
            <a:off x="2457897" y="8150391"/>
            <a:ext cx="3404735" cy="609451"/>
          </a:xfrm>
          <a:prstGeom prst="rect">
            <a:avLst/>
          </a:prstGeom>
        </p:spPr>
        <p:txBody>
          <a:bodyPr anchor="t" rtlCol="false" tIns="0" lIns="0" bIns="0" rIns="0">
            <a:spAutoFit/>
          </a:bodyPr>
          <a:lstStyle/>
          <a:p>
            <a:pPr algn="l">
              <a:lnSpc>
                <a:spcPts val="2467"/>
              </a:lnSpc>
            </a:pPr>
            <a:r>
              <a:rPr lang="en-US" sz="2056">
                <a:solidFill>
                  <a:srgbClr val="FFFFFF"/>
                </a:solidFill>
                <a:latin typeface="Cy Grotesk Grand"/>
                <a:ea typeface="Cy Grotesk Grand"/>
                <a:cs typeface="Cy Grotesk Grand"/>
                <a:sym typeface="Cy Grotesk Grand"/>
              </a:rPr>
              <a:t>WITH PCA ACCURACY</a:t>
            </a:r>
          </a:p>
        </p:txBody>
      </p:sp>
      <p:sp>
        <p:nvSpPr>
          <p:cNvPr name="AutoShape 38" id="38"/>
          <p:cNvSpPr/>
          <p:nvPr/>
        </p:nvSpPr>
        <p:spPr>
          <a:xfrm rot="0">
            <a:off x="5388257" y="9125565"/>
            <a:ext cx="11618956" cy="998483"/>
          </a:xfrm>
          <a:prstGeom prst="rect">
            <a:avLst/>
          </a:prstGeom>
          <a:solidFill>
            <a:srgbClr val="2C92D5">
              <a:alpha val="9804"/>
            </a:srgbClr>
          </a:solidFill>
        </p:spPr>
      </p:sp>
      <p:grpSp>
        <p:nvGrpSpPr>
          <p:cNvPr name="Group 39" id="39"/>
          <p:cNvGrpSpPr/>
          <p:nvPr/>
        </p:nvGrpSpPr>
        <p:grpSpPr>
          <a:xfrm rot="0">
            <a:off x="1115086" y="9125565"/>
            <a:ext cx="5410835" cy="998483"/>
            <a:chOff x="0" y="0"/>
            <a:chExt cx="5906632" cy="1106170"/>
          </a:xfrm>
        </p:grpSpPr>
        <p:sp>
          <p:nvSpPr>
            <p:cNvPr name="Freeform 40" id="40"/>
            <p:cNvSpPr/>
            <p:nvPr/>
          </p:nvSpPr>
          <p:spPr>
            <a:xfrm flipH="false" flipV="false" rot="0">
              <a:off x="0" y="0"/>
              <a:ext cx="5907902" cy="1107440"/>
            </a:xfrm>
            <a:custGeom>
              <a:avLst/>
              <a:gdLst/>
              <a:ahLst/>
              <a:cxnLst/>
              <a:rect r="r" b="b" t="t" l="l"/>
              <a:pathLst>
                <a:path h="1107440" w="5907902">
                  <a:moveTo>
                    <a:pt x="5906632" y="0"/>
                  </a:moveTo>
                  <a:lnTo>
                    <a:pt x="553720" y="0"/>
                  </a:lnTo>
                  <a:cubicBezTo>
                    <a:pt x="247650" y="0"/>
                    <a:pt x="0" y="247650"/>
                    <a:pt x="0" y="553720"/>
                  </a:cubicBezTo>
                  <a:cubicBezTo>
                    <a:pt x="0" y="859790"/>
                    <a:pt x="247650" y="1107440"/>
                    <a:pt x="553720" y="1107440"/>
                  </a:cubicBezTo>
                  <a:lnTo>
                    <a:pt x="5907902" y="1107440"/>
                  </a:lnTo>
                  <a:lnTo>
                    <a:pt x="5907902" y="0"/>
                  </a:lnTo>
                  <a:close/>
                </a:path>
              </a:pathLst>
            </a:custGeom>
            <a:solidFill>
              <a:srgbClr val="2C92D5"/>
            </a:solidFill>
          </p:spPr>
        </p:sp>
        <p:sp>
          <p:nvSpPr>
            <p:cNvPr name="Freeform 41" id="41"/>
            <p:cNvSpPr/>
            <p:nvPr/>
          </p:nvSpPr>
          <p:spPr>
            <a:xfrm flipH="false" flipV="false" rot="0">
              <a:off x="144174" y="172686"/>
              <a:ext cx="796232" cy="762069"/>
            </a:xfrm>
            <a:custGeom>
              <a:avLst/>
              <a:gdLst/>
              <a:ahLst/>
              <a:cxnLst/>
              <a:rect r="r" b="b" t="t" l="l"/>
              <a:pathLst>
                <a:path h="762069" w="796232">
                  <a:moveTo>
                    <a:pt x="398116" y="34"/>
                  </a:moveTo>
                  <a:cubicBezTo>
                    <a:pt x="261975" y="0"/>
                    <a:pt x="136161" y="72610"/>
                    <a:pt x="68080" y="190506"/>
                  </a:cubicBezTo>
                  <a:cubicBezTo>
                    <a:pt x="0" y="308402"/>
                    <a:pt x="0" y="453666"/>
                    <a:pt x="68080" y="571562"/>
                  </a:cubicBezTo>
                  <a:cubicBezTo>
                    <a:pt x="136161" y="689458"/>
                    <a:pt x="261975" y="762068"/>
                    <a:pt x="398116" y="762034"/>
                  </a:cubicBezTo>
                  <a:cubicBezTo>
                    <a:pt x="534257" y="762068"/>
                    <a:pt x="660071" y="689458"/>
                    <a:pt x="728152" y="571562"/>
                  </a:cubicBezTo>
                  <a:cubicBezTo>
                    <a:pt x="796232" y="453666"/>
                    <a:pt x="796232" y="308402"/>
                    <a:pt x="728152" y="190506"/>
                  </a:cubicBezTo>
                  <a:cubicBezTo>
                    <a:pt x="660071" y="72610"/>
                    <a:pt x="534257" y="0"/>
                    <a:pt x="398116" y="34"/>
                  </a:cubicBezTo>
                  <a:close/>
                </a:path>
              </a:pathLst>
            </a:custGeom>
            <a:solidFill>
              <a:srgbClr val="FFFFFF"/>
            </a:solidFill>
          </p:spPr>
        </p:sp>
      </p:grpSp>
      <p:sp>
        <p:nvSpPr>
          <p:cNvPr name="TextBox 42" id="42"/>
          <p:cNvSpPr txBox="true"/>
          <p:nvPr/>
        </p:nvSpPr>
        <p:spPr>
          <a:xfrm rot="0">
            <a:off x="2457897" y="9320080"/>
            <a:ext cx="3404735" cy="609451"/>
          </a:xfrm>
          <a:prstGeom prst="rect">
            <a:avLst/>
          </a:prstGeom>
        </p:spPr>
        <p:txBody>
          <a:bodyPr anchor="t" rtlCol="false" tIns="0" lIns="0" bIns="0" rIns="0">
            <a:spAutoFit/>
          </a:bodyPr>
          <a:lstStyle/>
          <a:p>
            <a:pPr algn="l">
              <a:lnSpc>
                <a:spcPts val="2467"/>
              </a:lnSpc>
            </a:pPr>
            <a:r>
              <a:rPr lang="en-US" sz="2056">
                <a:solidFill>
                  <a:srgbClr val="FFFFFF"/>
                </a:solidFill>
                <a:latin typeface="Cy Grotesk Grand"/>
                <a:ea typeface="Cy Grotesk Grand"/>
                <a:cs typeface="Cy Grotesk Grand"/>
                <a:sym typeface="Cy Grotesk Grand"/>
              </a:rPr>
              <a:t>WITHOUT PCA ACCURCY</a:t>
            </a:r>
          </a:p>
        </p:txBody>
      </p:sp>
      <p:sp>
        <p:nvSpPr>
          <p:cNvPr name="TextBox 43" id="43"/>
          <p:cNvSpPr txBox="true"/>
          <p:nvPr/>
        </p:nvSpPr>
        <p:spPr>
          <a:xfrm rot="0">
            <a:off x="7189908" y="8293229"/>
            <a:ext cx="1575679" cy="314251"/>
          </a:xfrm>
          <a:prstGeom prst="rect">
            <a:avLst/>
          </a:prstGeom>
        </p:spPr>
        <p:txBody>
          <a:bodyPr anchor="t" rtlCol="false" tIns="0" lIns="0" bIns="0" rIns="0">
            <a:spAutoFit/>
          </a:bodyPr>
          <a:lstStyle/>
          <a:p>
            <a:pPr algn="ctr">
              <a:lnSpc>
                <a:spcPts val="2467"/>
              </a:lnSpc>
            </a:pPr>
            <a:r>
              <a:rPr lang="en-US" sz="2056">
                <a:solidFill>
                  <a:srgbClr val="191919"/>
                </a:solidFill>
                <a:latin typeface="Aileron Bold"/>
                <a:ea typeface="Aileron Bold"/>
                <a:cs typeface="Aileron Bold"/>
                <a:sym typeface="Aileron Bold"/>
              </a:rPr>
              <a:t>71.45%</a:t>
            </a:r>
          </a:p>
        </p:txBody>
      </p:sp>
      <p:sp>
        <p:nvSpPr>
          <p:cNvPr name="TextBox 44" id="44"/>
          <p:cNvSpPr txBox="true"/>
          <p:nvPr/>
        </p:nvSpPr>
        <p:spPr>
          <a:xfrm rot="0">
            <a:off x="7189908" y="9462918"/>
            <a:ext cx="1575679" cy="314251"/>
          </a:xfrm>
          <a:prstGeom prst="rect">
            <a:avLst/>
          </a:prstGeom>
        </p:spPr>
        <p:txBody>
          <a:bodyPr anchor="t" rtlCol="false" tIns="0" lIns="0" bIns="0" rIns="0">
            <a:spAutoFit/>
          </a:bodyPr>
          <a:lstStyle/>
          <a:p>
            <a:pPr algn="ctr">
              <a:lnSpc>
                <a:spcPts val="2467"/>
              </a:lnSpc>
            </a:pPr>
            <a:r>
              <a:rPr lang="en-US" sz="2056">
                <a:solidFill>
                  <a:srgbClr val="191919"/>
                </a:solidFill>
                <a:latin typeface="Aileron Bold"/>
                <a:ea typeface="Aileron Bold"/>
                <a:cs typeface="Aileron Bold"/>
                <a:sym typeface="Aileron Bold"/>
              </a:rPr>
              <a:t>80.83%</a:t>
            </a:r>
          </a:p>
        </p:txBody>
      </p:sp>
      <p:sp>
        <p:nvSpPr>
          <p:cNvPr name="TextBox 45" id="45"/>
          <p:cNvSpPr txBox="true"/>
          <p:nvPr/>
        </p:nvSpPr>
        <p:spPr>
          <a:xfrm rot="0">
            <a:off x="9733568" y="8293229"/>
            <a:ext cx="1575679" cy="314251"/>
          </a:xfrm>
          <a:prstGeom prst="rect">
            <a:avLst/>
          </a:prstGeom>
        </p:spPr>
        <p:txBody>
          <a:bodyPr anchor="t" rtlCol="false" tIns="0" lIns="0" bIns="0" rIns="0">
            <a:spAutoFit/>
          </a:bodyPr>
          <a:lstStyle/>
          <a:p>
            <a:pPr algn="ctr">
              <a:lnSpc>
                <a:spcPts val="2467"/>
              </a:lnSpc>
            </a:pPr>
            <a:r>
              <a:rPr lang="en-US" sz="2056">
                <a:solidFill>
                  <a:srgbClr val="191919"/>
                </a:solidFill>
                <a:latin typeface="Aileron Bold"/>
                <a:ea typeface="Aileron Bold"/>
                <a:cs typeface="Aileron Bold"/>
                <a:sym typeface="Aileron Bold"/>
              </a:rPr>
              <a:t>80.09%</a:t>
            </a:r>
          </a:p>
        </p:txBody>
      </p:sp>
      <p:sp>
        <p:nvSpPr>
          <p:cNvPr name="TextBox 46" id="46"/>
          <p:cNvSpPr txBox="true"/>
          <p:nvPr/>
        </p:nvSpPr>
        <p:spPr>
          <a:xfrm rot="0">
            <a:off x="9733568" y="9462918"/>
            <a:ext cx="1575679" cy="314251"/>
          </a:xfrm>
          <a:prstGeom prst="rect">
            <a:avLst/>
          </a:prstGeom>
        </p:spPr>
        <p:txBody>
          <a:bodyPr anchor="t" rtlCol="false" tIns="0" lIns="0" bIns="0" rIns="0">
            <a:spAutoFit/>
          </a:bodyPr>
          <a:lstStyle/>
          <a:p>
            <a:pPr algn="ctr">
              <a:lnSpc>
                <a:spcPts val="2467"/>
              </a:lnSpc>
            </a:pPr>
            <a:r>
              <a:rPr lang="en-US" sz="2056">
                <a:solidFill>
                  <a:srgbClr val="191919"/>
                </a:solidFill>
                <a:latin typeface="Aileron Bold"/>
                <a:ea typeface="Aileron Bold"/>
                <a:cs typeface="Aileron Bold"/>
                <a:sym typeface="Aileron Bold"/>
              </a:rPr>
              <a:t>85.10%</a:t>
            </a:r>
          </a:p>
        </p:txBody>
      </p:sp>
      <p:sp>
        <p:nvSpPr>
          <p:cNvPr name="TextBox 47" id="47"/>
          <p:cNvSpPr txBox="true"/>
          <p:nvPr/>
        </p:nvSpPr>
        <p:spPr>
          <a:xfrm rot="0">
            <a:off x="12277228" y="8293229"/>
            <a:ext cx="1575679" cy="314251"/>
          </a:xfrm>
          <a:prstGeom prst="rect">
            <a:avLst/>
          </a:prstGeom>
        </p:spPr>
        <p:txBody>
          <a:bodyPr anchor="t" rtlCol="false" tIns="0" lIns="0" bIns="0" rIns="0">
            <a:spAutoFit/>
          </a:bodyPr>
          <a:lstStyle/>
          <a:p>
            <a:pPr algn="ctr">
              <a:lnSpc>
                <a:spcPts val="2467"/>
              </a:lnSpc>
            </a:pPr>
            <a:r>
              <a:rPr lang="en-US" sz="2056">
                <a:solidFill>
                  <a:srgbClr val="191919"/>
                </a:solidFill>
                <a:latin typeface="Aileron Bold"/>
                <a:ea typeface="Aileron Bold"/>
                <a:cs typeface="Aileron Bold"/>
                <a:sym typeface="Aileron Bold"/>
              </a:rPr>
              <a:t>83.11%</a:t>
            </a:r>
          </a:p>
        </p:txBody>
      </p:sp>
      <p:sp>
        <p:nvSpPr>
          <p:cNvPr name="TextBox 48" id="48"/>
          <p:cNvSpPr txBox="true"/>
          <p:nvPr/>
        </p:nvSpPr>
        <p:spPr>
          <a:xfrm rot="0">
            <a:off x="12277228" y="9462918"/>
            <a:ext cx="1575679" cy="314251"/>
          </a:xfrm>
          <a:prstGeom prst="rect">
            <a:avLst/>
          </a:prstGeom>
        </p:spPr>
        <p:txBody>
          <a:bodyPr anchor="t" rtlCol="false" tIns="0" lIns="0" bIns="0" rIns="0">
            <a:spAutoFit/>
          </a:bodyPr>
          <a:lstStyle/>
          <a:p>
            <a:pPr algn="ctr">
              <a:lnSpc>
                <a:spcPts val="2467"/>
              </a:lnSpc>
            </a:pPr>
            <a:r>
              <a:rPr lang="en-US" sz="2056">
                <a:solidFill>
                  <a:srgbClr val="191919"/>
                </a:solidFill>
                <a:latin typeface="Aileron Bold"/>
                <a:ea typeface="Aileron Bold"/>
                <a:cs typeface="Aileron Bold"/>
                <a:sym typeface="Aileron Bold"/>
              </a:rPr>
              <a:t>85.47%</a:t>
            </a:r>
          </a:p>
        </p:txBody>
      </p:sp>
      <p:sp>
        <p:nvSpPr>
          <p:cNvPr name="TextBox 49" id="49"/>
          <p:cNvSpPr txBox="true"/>
          <p:nvPr/>
        </p:nvSpPr>
        <p:spPr>
          <a:xfrm rot="0">
            <a:off x="14820888" y="8293229"/>
            <a:ext cx="1575679" cy="314251"/>
          </a:xfrm>
          <a:prstGeom prst="rect">
            <a:avLst/>
          </a:prstGeom>
        </p:spPr>
        <p:txBody>
          <a:bodyPr anchor="t" rtlCol="false" tIns="0" lIns="0" bIns="0" rIns="0">
            <a:spAutoFit/>
          </a:bodyPr>
          <a:lstStyle/>
          <a:p>
            <a:pPr algn="ctr">
              <a:lnSpc>
                <a:spcPts val="2467"/>
              </a:lnSpc>
            </a:pPr>
            <a:r>
              <a:rPr lang="en-US" sz="2056">
                <a:solidFill>
                  <a:srgbClr val="191919"/>
                </a:solidFill>
                <a:latin typeface="Aileron Bold"/>
                <a:ea typeface="Aileron Bold"/>
                <a:cs typeface="Aileron Bold"/>
                <a:sym typeface="Aileron Bold"/>
              </a:rPr>
              <a:t>76.56%</a:t>
            </a:r>
          </a:p>
        </p:txBody>
      </p:sp>
      <p:sp>
        <p:nvSpPr>
          <p:cNvPr name="TextBox 50" id="50"/>
          <p:cNvSpPr txBox="true"/>
          <p:nvPr/>
        </p:nvSpPr>
        <p:spPr>
          <a:xfrm rot="0">
            <a:off x="14820888" y="9462918"/>
            <a:ext cx="1575679" cy="314251"/>
          </a:xfrm>
          <a:prstGeom prst="rect">
            <a:avLst/>
          </a:prstGeom>
        </p:spPr>
        <p:txBody>
          <a:bodyPr anchor="t" rtlCol="false" tIns="0" lIns="0" bIns="0" rIns="0">
            <a:spAutoFit/>
          </a:bodyPr>
          <a:lstStyle/>
          <a:p>
            <a:pPr algn="ctr">
              <a:lnSpc>
                <a:spcPts val="2467"/>
              </a:lnSpc>
            </a:pPr>
            <a:r>
              <a:rPr lang="en-US" sz="2056">
                <a:solidFill>
                  <a:srgbClr val="191919"/>
                </a:solidFill>
                <a:latin typeface="Aileron Bold"/>
                <a:ea typeface="Aileron Bold"/>
                <a:cs typeface="Aileron Bold"/>
                <a:sym typeface="Aileron Bold"/>
              </a:rPr>
              <a:t>84.60%</a:t>
            </a:r>
          </a:p>
        </p:txBody>
      </p:sp>
      <p:sp>
        <p:nvSpPr>
          <p:cNvPr name="TextBox 51" id="51"/>
          <p:cNvSpPr txBox="true"/>
          <p:nvPr/>
        </p:nvSpPr>
        <p:spPr>
          <a:xfrm rot="0">
            <a:off x="1649896" y="7210611"/>
            <a:ext cx="4747546" cy="304726"/>
          </a:xfrm>
          <a:prstGeom prst="rect">
            <a:avLst/>
          </a:prstGeom>
        </p:spPr>
        <p:txBody>
          <a:bodyPr anchor="t" rtlCol="false" tIns="0" lIns="0" bIns="0" rIns="0">
            <a:spAutoFit/>
          </a:bodyPr>
          <a:lstStyle/>
          <a:p>
            <a:pPr algn="ctr">
              <a:lnSpc>
                <a:spcPts val="2467"/>
              </a:lnSpc>
            </a:pPr>
            <a:r>
              <a:rPr lang="en-US" sz="2056">
                <a:solidFill>
                  <a:srgbClr val="191919"/>
                </a:solidFill>
                <a:latin typeface="Cy Grotesk Grand Bold"/>
                <a:ea typeface="Cy Grotesk Grand Bold"/>
                <a:cs typeface="Cy Grotesk Grand Bold"/>
                <a:sym typeface="Cy Grotesk Grand Bold"/>
              </a:rPr>
              <a:t>Dimentions / Accuracy</a:t>
            </a:r>
          </a:p>
        </p:txBody>
      </p:sp>
      <p:sp>
        <p:nvSpPr>
          <p:cNvPr name="TextBox 52" id="52"/>
          <p:cNvSpPr txBox="true"/>
          <p:nvPr/>
        </p:nvSpPr>
        <p:spPr>
          <a:xfrm rot="0">
            <a:off x="6924729" y="7210611"/>
            <a:ext cx="2106038" cy="304726"/>
          </a:xfrm>
          <a:prstGeom prst="rect">
            <a:avLst/>
          </a:prstGeom>
        </p:spPr>
        <p:txBody>
          <a:bodyPr anchor="t" rtlCol="false" tIns="0" lIns="0" bIns="0" rIns="0">
            <a:spAutoFit/>
          </a:bodyPr>
          <a:lstStyle/>
          <a:p>
            <a:pPr algn="ctr">
              <a:lnSpc>
                <a:spcPts val="2467"/>
              </a:lnSpc>
            </a:pPr>
            <a:r>
              <a:rPr lang="en-US" sz="2056">
                <a:solidFill>
                  <a:srgbClr val="191919"/>
                </a:solidFill>
                <a:latin typeface="Cy Grotesk Grand Bold"/>
                <a:ea typeface="Cy Grotesk Grand Bold"/>
                <a:cs typeface="Cy Grotesk Grand Bold"/>
                <a:sym typeface="Cy Grotesk Grand Bold"/>
              </a:rPr>
              <a:t>Perceptron</a:t>
            </a:r>
          </a:p>
        </p:txBody>
      </p:sp>
      <p:sp>
        <p:nvSpPr>
          <p:cNvPr name="TextBox 53" id="53"/>
          <p:cNvSpPr txBox="true"/>
          <p:nvPr/>
        </p:nvSpPr>
        <p:spPr>
          <a:xfrm rot="0">
            <a:off x="9468389" y="7210611"/>
            <a:ext cx="2338252" cy="609451"/>
          </a:xfrm>
          <a:prstGeom prst="rect">
            <a:avLst/>
          </a:prstGeom>
        </p:spPr>
        <p:txBody>
          <a:bodyPr anchor="t" rtlCol="false" tIns="0" lIns="0" bIns="0" rIns="0">
            <a:spAutoFit/>
          </a:bodyPr>
          <a:lstStyle/>
          <a:p>
            <a:pPr algn="ctr">
              <a:lnSpc>
                <a:spcPts val="2467"/>
              </a:lnSpc>
            </a:pPr>
            <a:r>
              <a:rPr lang="en-US" sz="2056">
                <a:solidFill>
                  <a:srgbClr val="191919"/>
                </a:solidFill>
                <a:latin typeface="Cy Grotesk Grand Bold"/>
                <a:ea typeface="Cy Grotesk Grand Bold"/>
                <a:cs typeface="Cy Grotesk Grand Bold"/>
                <a:sym typeface="Cy Grotesk Grand Bold"/>
              </a:rPr>
              <a:t>Logistic regresion</a:t>
            </a:r>
          </a:p>
        </p:txBody>
      </p:sp>
      <p:sp>
        <p:nvSpPr>
          <p:cNvPr name="TextBox 54" id="54"/>
          <p:cNvSpPr txBox="true"/>
          <p:nvPr/>
        </p:nvSpPr>
        <p:spPr>
          <a:xfrm rot="0">
            <a:off x="12012049" y="7210611"/>
            <a:ext cx="2106038" cy="304726"/>
          </a:xfrm>
          <a:prstGeom prst="rect">
            <a:avLst/>
          </a:prstGeom>
        </p:spPr>
        <p:txBody>
          <a:bodyPr anchor="t" rtlCol="false" tIns="0" lIns="0" bIns="0" rIns="0">
            <a:spAutoFit/>
          </a:bodyPr>
          <a:lstStyle/>
          <a:p>
            <a:pPr algn="ctr">
              <a:lnSpc>
                <a:spcPts val="2467"/>
              </a:lnSpc>
            </a:pPr>
            <a:r>
              <a:rPr lang="en-US" sz="2056">
                <a:solidFill>
                  <a:srgbClr val="191919"/>
                </a:solidFill>
                <a:latin typeface="Cy Grotesk Grand Bold"/>
                <a:ea typeface="Cy Grotesk Grand Bold"/>
                <a:cs typeface="Cy Grotesk Grand Bold"/>
                <a:sym typeface="Cy Grotesk Grand Bold"/>
              </a:rPr>
              <a:t>KNN</a:t>
            </a:r>
          </a:p>
        </p:txBody>
      </p:sp>
      <p:sp>
        <p:nvSpPr>
          <p:cNvPr name="TextBox 55" id="55"/>
          <p:cNvSpPr txBox="true"/>
          <p:nvPr/>
        </p:nvSpPr>
        <p:spPr>
          <a:xfrm rot="0">
            <a:off x="14555709" y="7210611"/>
            <a:ext cx="2106038" cy="304726"/>
          </a:xfrm>
          <a:prstGeom prst="rect">
            <a:avLst/>
          </a:prstGeom>
        </p:spPr>
        <p:txBody>
          <a:bodyPr anchor="t" rtlCol="false" tIns="0" lIns="0" bIns="0" rIns="0">
            <a:spAutoFit/>
          </a:bodyPr>
          <a:lstStyle/>
          <a:p>
            <a:pPr algn="ctr">
              <a:lnSpc>
                <a:spcPts val="2467"/>
              </a:lnSpc>
            </a:pPr>
            <a:r>
              <a:rPr lang="en-US" sz="2056">
                <a:solidFill>
                  <a:srgbClr val="191919"/>
                </a:solidFill>
                <a:latin typeface="Cy Grotesk Grand Bold"/>
                <a:ea typeface="Cy Grotesk Grand Bold"/>
                <a:cs typeface="Cy Grotesk Grand Bold"/>
                <a:sym typeface="Cy Grotesk Grand Bold"/>
              </a:rPr>
              <a:t>SVM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366624" y="116529"/>
            <a:ext cx="16230600" cy="736284"/>
            <a:chOff x="0" y="0"/>
            <a:chExt cx="5486612" cy="248894"/>
          </a:xfrm>
        </p:grpSpPr>
        <p:sp>
          <p:nvSpPr>
            <p:cNvPr name="Freeform 4" id="4"/>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80181" y="10881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415224" y="1088164"/>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950268" y="10881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17658663" y="982204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66624" y="3131570"/>
            <a:ext cx="4916124" cy="4445168"/>
          </a:xfrm>
          <a:custGeom>
            <a:avLst/>
            <a:gdLst/>
            <a:ahLst/>
            <a:cxnLst/>
            <a:rect r="r" b="b" t="t" l="l"/>
            <a:pathLst>
              <a:path h="4445168" w="4916124">
                <a:moveTo>
                  <a:pt x="0" y="0"/>
                </a:moveTo>
                <a:lnTo>
                  <a:pt x="4916124" y="0"/>
                </a:lnTo>
                <a:lnTo>
                  <a:pt x="4916124" y="4445167"/>
                </a:lnTo>
                <a:lnTo>
                  <a:pt x="0" y="4445167"/>
                </a:lnTo>
                <a:lnTo>
                  <a:pt x="0" y="0"/>
                </a:lnTo>
                <a:close/>
              </a:path>
            </a:pathLst>
          </a:custGeom>
          <a:blipFill>
            <a:blip r:embed="rId5"/>
            <a:stretch>
              <a:fillRect l="0" t="0" r="0" b="0"/>
            </a:stretch>
          </a:blipFill>
        </p:spPr>
      </p:sp>
      <p:sp>
        <p:nvSpPr>
          <p:cNvPr name="Freeform 11" id="11"/>
          <p:cNvSpPr/>
          <p:nvPr/>
        </p:nvSpPr>
        <p:spPr>
          <a:xfrm flipH="false" flipV="false" rot="0">
            <a:off x="6455075" y="3204113"/>
            <a:ext cx="5377851" cy="4374455"/>
          </a:xfrm>
          <a:custGeom>
            <a:avLst/>
            <a:gdLst/>
            <a:ahLst/>
            <a:cxnLst/>
            <a:rect r="r" b="b" t="t" l="l"/>
            <a:pathLst>
              <a:path h="4374455" w="5377851">
                <a:moveTo>
                  <a:pt x="0" y="0"/>
                </a:moveTo>
                <a:lnTo>
                  <a:pt x="5377850" y="0"/>
                </a:lnTo>
                <a:lnTo>
                  <a:pt x="5377850" y="4374455"/>
                </a:lnTo>
                <a:lnTo>
                  <a:pt x="0" y="4374455"/>
                </a:lnTo>
                <a:lnTo>
                  <a:pt x="0" y="0"/>
                </a:lnTo>
                <a:close/>
              </a:path>
            </a:pathLst>
          </a:custGeom>
          <a:blipFill>
            <a:blip r:embed="rId6"/>
            <a:stretch>
              <a:fillRect l="0" t="0" r="0" b="0"/>
            </a:stretch>
          </a:blipFill>
        </p:spPr>
      </p:sp>
      <p:sp>
        <p:nvSpPr>
          <p:cNvPr name="Freeform 12" id="12"/>
          <p:cNvSpPr/>
          <p:nvPr/>
        </p:nvSpPr>
        <p:spPr>
          <a:xfrm flipH="false" flipV="false" rot="0">
            <a:off x="12867297" y="3274445"/>
            <a:ext cx="4791365" cy="4372624"/>
          </a:xfrm>
          <a:custGeom>
            <a:avLst/>
            <a:gdLst/>
            <a:ahLst/>
            <a:cxnLst/>
            <a:rect r="r" b="b" t="t" l="l"/>
            <a:pathLst>
              <a:path h="4372624" w="4791365">
                <a:moveTo>
                  <a:pt x="0" y="0"/>
                </a:moveTo>
                <a:lnTo>
                  <a:pt x="4791366" y="0"/>
                </a:lnTo>
                <a:lnTo>
                  <a:pt x="4791366" y="4372624"/>
                </a:lnTo>
                <a:lnTo>
                  <a:pt x="0" y="4372624"/>
                </a:lnTo>
                <a:lnTo>
                  <a:pt x="0" y="0"/>
                </a:lnTo>
                <a:close/>
              </a:path>
            </a:pathLst>
          </a:custGeom>
          <a:blipFill>
            <a:blip r:embed="rId7"/>
            <a:stretch>
              <a:fillRect l="0" t="0" r="0" b="0"/>
            </a:stretch>
          </a:blipFill>
        </p:spPr>
      </p:sp>
      <p:sp>
        <p:nvSpPr>
          <p:cNvPr name="TextBox 13" id="13"/>
          <p:cNvSpPr txBox="true"/>
          <p:nvPr/>
        </p:nvSpPr>
        <p:spPr>
          <a:xfrm rot="0">
            <a:off x="779217" y="324173"/>
            <a:ext cx="3223633" cy="342117"/>
          </a:xfrm>
          <a:prstGeom prst="rect">
            <a:avLst/>
          </a:prstGeom>
        </p:spPr>
        <p:txBody>
          <a:bodyPr anchor="t" rtlCol="false" tIns="0" lIns="0" bIns="0" rIns="0">
            <a:spAutoFit/>
          </a:bodyPr>
          <a:lstStyle/>
          <a:p>
            <a:pPr algn="l">
              <a:lnSpc>
                <a:spcPts val="2600"/>
              </a:lnSpc>
            </a:pPr>
            <a:r>
              <a:rPr lang="en-US" sz="2600">
                <a:solidFill>
                  <a:srgbClr val="000000"/>
                </a:solidFill>
                <a:latin typeface="Cy Grotesk Key Bold"/>
                <a:ea typeface="Cy Grotesk Key Bold"/>
                <a:cs typeface="Cy Grotesk Key Bold"/>
                <a:sym typeface="Cy Grotesk Key Bold"/>
              </a:rPr>
              <a:t>FASHION MINST</a:t>
            </a:r>
          </a:p>
        </p:txBody>
      </p:sp>
      <p:sp>
        <p:nvSpPr>
          <p:cNvPr name="TextBox 14" id="14"/>
          <p:cNvSpPr txBox="true"/>
          <p:nvPr/>
        </p:nvSpPr>
        <p:spPr>
          <a:xfrm rot="0">
            <a:off x="366624" y="1047750"/>
            <a:ext cx="12200336" cy="773403"/>
          </a:xfrm>
          <a:prstGeom prst="rect">
            <a:avLst/>
          </a:prstGeom>
        </p:spPr>
        <p:txBody>
          <a:bodyPr anchor="t" rtlCol="false" tIns="0" lIns="0" bIns="0" rIns="0">
            <a:spAutoFit/>
          </a:bodyPr>
          <a:lstStyle/>
          <a:p>
            <a:pPr algn="l">
              <a:lnSpc>
                <a:spcPts val="5700"/>
              </a:lnSpc>
            </a:pPr>
            <a:r>
              <a:rPr lang="en-US" sz="5700">
                <a:solidFill>
                  <a:srgbClr val="0400CD"/>
                </a:solidFill>
                <a:latin typeface="Cy Grotesk Grand Bold"/>
                <a:ea typeface="Cy Grotesk Grand Bold"/>
                <a:cs typeface="Cy Grotesk Grand Bold"/>
                <a:sym typeface="Cy Grotesk Grand Bold"/>
              </a:rPr>
              <a:t>CONCLUSION</a:t>
            </a:r>
          </a:p>
        </p:txBody>
      </p:sp>
      <p:sp>
        <p:nvSpPr>
          <p:cNvPr name="TextBox 15" id="15"/>
          <p:cNvSpPr txBox="true"/>
          <p:nvPr/>
        </p:nvSpPr>
        <p:spPr>
          <a:xfrm rot="0">
            <a:off x="366624" y="2329789"/>
            <a:ext cx="17094919" cy="630331"/>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NEXT WE LOOK INTO SOME OF OUR MODELS CONFUSION MATRIX’S AND MAKE SOME </a:t>
            </a:r>
            <a:r>
              <a:rPr lang="en-US" sz="1800">
                <a:solidFill>
                  <a:srgbClr val="000000"/>
                </a:solidFill>
                <a:latin typeface="Cy Grotesk Key Bold"/>
                <a:ea typeface="Cy Grotesk Key Bold"/>
                <a:cs typeface="Cy Grotesk Key Bold"/>
                <a:sym typeface="Cy Grotesk Key Bold"/>
              </a:rPr>
              <a:t>INSIGHTS INTO WHERE WHERE MODEL PERFOURMS WELL AND WHERE NOT</a:t>
            </a:r>
          </a:p>
        </p:txBody>
      </p:sp>
      <p:sp>
        <p:nvSpPr>
          <p:cNvPr name="TextBox 16" id="16"/>
          <p:cNvSpPr txBox="true"/>
          <p:nvPr/>
        </p:nvSpPr>
        <p:spPr>
          <a:xfrm rot="0">
            <a:off x="366624" y="1944978"/>
            <a:ext cx="7833183" cy="337185"/>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KEY FINDING AND INSIGHT.</a:t>
            </a:r>
          </a:p>
        </p:txBody>
      </p:sp>
      <p:sp>
        <p:nvSpPr>
          <p:cNvPr name="TextBox 17" id="17"/>
          <p:cNvSpPr txBox="true"/>
          <p:nvPr/>
        </p:nvSpPr>
        <p:spPr>
          <a:xfrm rot="0">
            <a:off x="29168" y="7685329"/>
            <a:ext cx="5577934" cy="1887185"/>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HERE WE CAN SEE THAT WHEN THE GROUND TRUTH LABEL IS A </a:t>
            </a:r>
            <a:r>
              <a:rPr lang="en-US" sz="1800">
                <a:solidFill>
                  <a:srgbClr val="000000"/>
                </a:solidFill>
                <a:latin typeface="Cy Grotesk Key Bold"/>
                <a:ea typeface="Cy Grotesk Key Bold"/>
                <a:cs typeface="Cy Grotesk Key Bold"/>
                <a:sym typeface="Cy Grotesk Key Bold"/>
              </a:rPr>
              <a:t>SNEAKER , ANKEL BOOT OR SANDAL</a:t>
            </a:r>
            <a:r>
              <a:rPr lang="en-US" sz="1800">
                <a:solidFill>
                  <a:srgbClr val="000000"/>
                </a:solidFill>
                <a:latin typeface="Cy Grotesk Key"/>
                <a:ea typeface="Cy Grotesk Key"/>
                <a:cs typeface="Cy Grotesk Key"/>
                <a:sym typeface="Cy Grotesk Key"/>
              </a:rPr>
              <a:t> THE MODEL </a:t>
            </a:r>
            <a:r>
              <a:rPr lang="en-US" sz="1800">
                <a:solidFill>
                  <a:srgbClr val="000000"/>
                </a:solidFill>
                <a:latin typeface="Cy Grotesk Key Bold"/>
                <a:ea typeface="Cy Grotesk Key Bold"/>
                <a:cs typeface="Cy Grotesk Key Bold"/>
                <a:sym typeface="Cy Grotesk Key Bold"/>
              </a:rPr>
              <a:t>RAERLY MISKTAKES IT FOR SOMTHING OTHER THAN THESE CLASSES.</a:t>
            </a:r>
            <a:r>
              <a:rPr lang="en-US" sz="1800">
                <a:solidFill>
                  <a:srgbClr val="000000"/>
                </a:solidFill>
                <a:latin typeface="Cy Grotesk Key"/>
                <a:ea typeface="Cy Grotesk Key"/>
                <a:cs typeface="Cy Grotesk Key"/>
                <a:sym typeface="Cy Grotesk Key"/>
              </a:rPr>
              <a:t> (BUT DOSE MIX UP BETWEEN THESE 3 CLASSES)</a:t>
            </a:r>
          </a:p>
        </p:txBody>
      </p:sp>
      <p:sp>
        <p:nvSpPr>
          <p:cNvPr name="TextBox 18" id="18"/>
          <p:cNvSpPr txBox="true"/>
          <p:nvPr/>
        </p:nvSpPr>
        <p:spPr>
          <a:xfrm rot="0">
            <a:off x="12406356" y="7702393"/>
            <a:ext cx="5717263" cy="1258758"/>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HERE WE CAN SEE </a:t>
            </a:r>
            <a:r>
              <a:rPr lang="en-US" sz="1800">
                <a:solidFill>
                  <a:srgbClr val="000000"/>
                </a:solidFill>
                <a:latin typeface="Cy Grotesk Key Bold"/>
                <a:ea typeface="Cy Grotesk Key Bold"/>
                <a:cs typeface="Cy Grotesk Key Bold"/>
                <a:sym typeface="Cy Grotesk Key Bold"/>
              </a:rPr>
              <a:t>WHEN THE GROUOND TRUTH IS TROUSERS (PANTS)</a:t>
            </a:r>
            <a:r>
              <a:rPr lang="en-US" sz="1800">
                <a:solidFill>
                  <a:srgbClr val="000000"/>
                </a:solidFill>
                <a:latin typeface="Cy Grotesk Key"/>
                <a:ea typeface="Cy Grotesk Key"/>
                <a:cs typeface="Cy Grotesk Key"/>
                <a:sym typeface="Cy Grotesk Key"/>
              </a:rPr>
              <a:t> THE </a:t>
            </a:r>
            <a:r>
              <a:rPr lang="en-US" sz="1800">
                <a:solidFill>
                  <a:srgbClr val="000000"/>
                </a:solidFill>
                <a:latin typeface="Cy Grotesk Key Bold"/>
                <a:ea typeface="Cy Grotesk Key Bold"/>
                <a:cs typeface="Cy Grotesk Key Bold"/>
                <a:sym typeface="Cy Grotesk Key Bold"/>
              </a:rPr>
              <a:t>MODEL MAINLY PREDICTS CORRECTLY</a:t>
            </a:r>
            <a:r>
              <a:rPr lang="en-US" sz="1800">
                <a:solidFill>
                  <a:srgbClr val="000000"/>
                </a:solidFill>
                <a:latin typeface="Cy Grotesk Key"/>
                <a:ea typeface="Cy Grotesk Key"/>
                <a:cs typeface="Cy Grotesk Key"/>
                <a:sym typeface="Cy Grotesk Key"/>
              </a:rPr>
              <a:t> WITH A SMALL NUMBER OF INSTANCES AS DRESSES</a:t>
            </a:r>
          </a:p>
        </p:txBody>
      </p:sp>
      <p:sp>
        <p:nvSpPr>
          <p:cNvPr name="TextBox 19" id="19"/>
          <p:cNvSpPr txBox="true"/>
          <p:nvPr/>
        </p:nvSpPr>
        <p:spPr>
          <a:xfrm rot="0">
            <a:off x="6285369" y="7702393"/>
            <a:ext cx="5717263" cy="944545"/>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HERE WE CAN SEE WHEN THE </a:t>
            </a:r>
            <a:r>
              <a:rPr lang="en-US" sz="1800">
                <a:solidFill>
                  <a:srgbClr val="000000"/>
                </a:solidFill>
                <a:latin typeface="Cy Grotesk Key Bold"/>
                <a:ea typeface="Cy Grotesk Key Bold"/>
                <a:cs typeface="Cy Grotesk Key Bold"/>
                <a:sym typeface="Cy Grotesk Key Bold"/>
              </a:rPr>
              <a:t>GROUND TRUTH IS A SHIRT</a:t>
            </a:r>
            <a:r>
              <a:rPr lang="en-US" sz="1800">
                <a:solidFill>
                  <a:srgbClr val="000000"/>
                </a:solidFill>
                <a:latin typeface="Cy Grotesk Key"/>
                <a:ea typeface="Cy Grotesk Key"/>
                <a:cs typeface="Cy Grotesk Key"/>
                <a:sym typeface="Cy Grotesk Key"/>
              </a:rPr>
              <a:t>, THE MODEL OFFTEN GETS MIXED UP FOR </a:t>
            </a:r>
            <a:r>
              <a:rPr lang="en-US" sz="1800">
                <a:solidFill>
                  <a:srgbClr val="000000"/>
                </a:solidFill>
                <a:latin typeface="Cy Grotesk Key Bold"/>
                <a:ea typeface="Cy Grotesk Key Bold"/>
                <a:cs typeface="Cy Grotesk Key Bold"/>
                <a:sym typeface="Cy Grotesk Key Bold"/>
              </a:rPr>
              <a:t>T SHIRT, COAT AND PULL OVER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1028700" y="192729"/>
            <a:ext cx="16230600" cy="736284"/>
            <a:chOff x="0" y="0"/>
            <a:chExt cx="5486612" cy="248894"/>
          </a:xfrm>
        </p:grpSpPr>
        <p:sp>
          <p:nvSpPr>
            <p:cNvPr name="Freeform 4" id="4"/>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42257"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77300" y="1164364"/>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12344"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17658663" y="982204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28700" y="3507481"/>
            <a:ext cx="12289903" cy="2041302"/>
          </a:xfrm>
          <a:custGeom>
            <a:avLst/>
            <a:gdLst/>
            <a:ahLst/>
            <a:cxnLst/>
            <a:rect r="r" b="b" t="t" l="l"/>
            <a:pathLst>
              <a:path h="2041302" w="12289903">
                <a:moveTo>
                  <a:pt x="0" y="0"/>
                </a:moveTo>
                <a:lnTo>
                  <a:pt x="12289903" y="0"/>
                </a:lnTo>
                <a:lnTo>
                  <a:pt x="12289903" y="2041303"/>
                </a:lnTo>
                <a:lnTo>
                  <a:pt x="0" y="2041303"/>
                </a:lnTo>
                <a:lnTo>
                  <a:pt x="0" y="0"/>
                </a:lnTo>
                <a:close/>
              </a:path>
            </a:pathLst>
          </a:custGeom>
          <a:blipFill>
            <a:blip r:embed="rId5"/>
            <a:stretch>
              <a:fillRect l="0" t="0" r="0" b="0"/>
            </a:stretch>
          </a:blipFill>
        </p:spPr>
      </p:sp>
      <p:sp>
        <p:nvSpPr>
          <p:cNvPr name="Freeform 11" id="11"/>
          <p:cNvSpPr/>
          <p:nvPr/>
        </p:nvSpPr>
        <p:spPr>
          <a:xfrm flipH="false" flipV="false" rot="0">
            <a:off x="1028700" y="5834534"/>
            <a:ext cx="12424202" cy="1991512"/>
          </a:xfrm>
          <a:custGeom>
            <a:avLst/>
            <a:gdLst/>
            <a:ahLst/>
            <a:cxnLst/>
            <a:rect r="r" b="b" t="t" l="l"/>
            <a:pathLst>
              <a:path h="1991512" w="12424202">
                <a:moveTo>
                  <a:pt x="0" y="0"/>
                </a:moveTo>
                <a:lnTo>
                  <a:pt x="12424202" y="0"/>
                </a:lnTo>
                <a:lnTo>
                  <a:pt x="12424202" y="1991511"/>
                </a:lnTo>
                <a:lnTo>
                  <a:pt x="0" y="1991511"/>
                </a:lnTo>
                <a:lnTo>
                  <a:pt x="0" y="0"/>
                </a:lnTo>
                <a:close/>
              </a:path>
            </a:pathLst>
          </a:custGeom>
          <a:blipFill>
            <a:blip r:embed="rId6"/>
            <a:stretch>
              <a:fillRect l="0" t="0" r="0" b="0"/>
            </a:stretch>
          </a:blipFill>
        </p:spPr>
      </p:sp>
      <p:sp>
        <p:nvSpPr>
          <p:cNvPr name="TextBox 12" id="12"/>
          <p:cNvSpPr txBox="true"/>
          <p:nvPr/>
        </p:nvSpPr>
        <p:spPr>
          <a:xfrm rot="0">
            <a:off x="1441293" y="400373"/>
            <a:ext cx="3223633" cy="342117"/>
          </a:xfrm>
          <a:prstGeom prst="rect">
            <a:avLst/>
          </a:prstGeom>
        </p:spPr>
        <p:txBody>
          <a:bodyPr anchor="t" rtlCol="false" tIns="0" lIns="0" bIns="0" rIns="0">
            <a:spAutoFit/>
          </a:bodyPr>
          <a:lstStyle/>
          <a:p>
            <a:pPr algn="l">
              <a:lnSpc>
                <a:spcPts val="2600"/>
              </a:lnSpc>
            </a:pPr>
            <a:r>
              <a:rPr lang="en-US" sz="2600">
                <a:solidFill>
                  <a:srgbClr val="000000"/>
                </a:solidFill>
                <a:latin typeface="Cy Grotesk Key Bold"/>
                <a:ea typeface="Cy Grotesk Key Bold"/>
                <a:cs typeface="Cy Grotesk Key Bold"/>
                <a:sym typeface="Cy Grotesk Key Bold"/>
              </a:rPr>
              <a:t>FASHION MINST</a:t>
            </a:r>
          </a:p>
        </p:txBody>
      </p:sp>
      <p:sp>
        <p:nvSpPr>
          <p:cNvPr name="TextBox 13" id="13"/>
          <p:cNvSpPr txBox="true"/>
          <p:nvPr/>
        </p:nvSpPr>
        <p:spPr>
          <a:xfrm rot="0">
            <a:off x="1028700" y="1123950"/>
            <a:ext cx="12200336" cy="773403"/>
          </a:xfrm>
          <a:prstGeom prst="rect">
            <a:avLst/>
          </a:prstGeom>
        </p:spPr>
        <p:txBody>
          <a:bodyPr anchor="t" rtlCol="false" tIns="0" lIns="0" bIns="0" rIns="0">
            <a:spAutoFit/>
          </a:bodyPr>
          <a:lstStyle/>
          <a:p>
            <a:pPr algn="l">
              <a:lnSpc>
                <a:spcPts val="5700"/>
              </a:lnSpc>
            </a:pPr>
            <a:r>
              <a:rPr lang="en-US" sz="5700">
                <a:solidFill>
                  <a:srgbClr val="0400CD"/>
                </a:solidFill>
                <a:latin typeface="Cy Grotesk Grand Bold"/>
                <a:ea typeface="Cy Grotesk Grand Bold"/>
                <a:cs typeface="Cy Grotesk Grand Bold"/>
                <a:sym typeface="Cy Grotesk Grand Bold"/>
              </a:rPr>
              <a:t>CONCLUSION</a:t>
            </a:r>
          </a:p>
        </p:txBody>
      </p:sp>
      <p:sp>
        <p:nvSpPr>
          <p:cNvPr name="TextBox 14" id="14"/>
          <p:cNvSpPr txBox="true"/>
          <p:nvPr/>
        </p:nvSpPr>
        <p:spPr>
          <a:xfrm rot="0">
            <a:off x="1028700" y="2021178"/>
            <a:ext cx="7833183"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INTRESTING FINDINGS</a:t>
            </a:r>
          </a:p>
        </p:txBody>
      </p:sp>
      <p:sp>
        <p:nvSpPr>
          <p:cNvPr name="TextBox 15" id="15"/>
          <p:cNvSpPr txBox="true"/>
          <p:nvPr/>
        </p:nvSpPr>
        <p:spPr>
          <a:xfrm rot="0">
            <a:off x="1028700" y="2405989"/>
            <a:ext cx="17094919" cy="316118"/>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WE CAN SEE HERE OUR CNN MODEL PREDICTS CORRECTLY ALTHOUGH OTHER CLASSES HAVE SIGNIFICAT PROBABILITYS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1028700" y="192729"/>
            <a:ext cx="16230600" cy="736284"/>
            <a:chOff x="0" y="0"/>
            <a:chExt cx="5486612" cy="248894"/>
          </a:xfrm>
        </p:grpSpPr>
        <p:sp>
          <p:nvSpPr>
            <p:cNvPr name="Freeform 4" id="4"/>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42257"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77300" y="1164364"/>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12344"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17658663" y="982204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32921" y="3674745"/>
            <a:ext cx="12391895" cy="4103412"/>
          </a:xfrm>
          <a:custGeom>
            <a:avLst/>
            <a:gdLst/>
            <a:ahLst/>
            <a:cxnLst/>
            <a:rect r="r" b="b" t="t" l="l"/>
            <a:pathLst>
              <a:path h="4103412" w="12391895">
                <a:moveTo>
                  <a:pt x="0" y="0"/>
                </a:moveTo>
                <a:lnTo>
                  <a:pt x="12391894" y="0"/>
                </a:lnTo>
                <a:lnTo>
                  <a:pt x="12391894" y="4103412"/>
                </a:lnTo>
                <a:lnTo>
                  <a:pt x="0" y="4103412"/>
                </a:lnTo>
                <a:lnTo>
                  <a:pt x="0" y="0"/>
                </a:lnTo>
                <a:close/>
              </a:path>
            </a:pathLst>
          </a:custGeom>
          <a:blipFill>
            <a:blip r:embed="rId5"/>
            <a:stretch>
              <a:fillRect l="0" t="0" r="0" b="0"/>
            </a:stretch>
          </a:blipFill>
        </p:spPr>
      </p:sp>
      <p:sp>
        <p:nvSpPr>
          <p:cNvPr name="Freeform 11" id="11"/>
          <p:cNvSpPr/>
          <p:nvPr/>
        </p:nvSpPr>
        <p:spPr>
          <a:xfrm flipH="false" flipV="false" rot="0">
            <a:off x="1028700" y="8095995"/>
            <a:ext cx="12376659" cy="1958527"/>
          </a:xfrm>
          <a:custGeom>
            <a:avLst/>
            <a:gdLst/>
            <a:ahLst/>
            <a:cxnLst/>
            <a:rect r="r" b="b" t="t" l="l"/>
            <a:pathLst>
              <a:path h="1958527" w="12376659">
                <a:moveTo>
                  <a:pt x="0" y="0"/>
                </a:moveTo>
                <a:lnTo>
                  <a:pt x="12376659" y="0"/>
                </a:lnTo>
                <a:lnTo>
                  <a:pt x="12376659" y="1958527"/>
                </a:lnTo>
                <a:lnTo>
                  <a:pt x="0" y="1958527"/>
                </a:lnTo>
                <a:lnTo>
                  <a:pt x="0" y="0"/>
                </a:lnTo>
                <a:close/>
              </a:path>
            </a:pathLst>
          </a:custGeom>
          <a:blipFill>
            <a:blip r:embed="rId6"/>
            <a:stretch>
              <a:fillRect l="0" t="0" r="0" b="0"/>
            </a:stretch>
          </a:blipFill>
        </p:spPr>
      </p:sp>
      <p:sp>
        <p:nvSpPr>
          <p:cNvPr name="Freeform 12" id="12"/>
          <p:cNvSpPr/>
          <p:nvPr/>
        </p:nvSpPr>
        <p:spPr>
          <a:xfrm flipH="false" flipV="false" rot="0">
            <a:off x="2848691" y="4237348"/>
            <a:ext cx="550312" cy="550312"/>
          </a:xfrm>
          <a:custGeom>
            <a:avLst/>
            <a:gdLst/>
            <a:ahLst/>
            <a:cxnLst/>
            <a:rect r="r" b="b" t="t" l="l"/>
            <a:pathLst>
              <a:path h="550312" w="550312">
                <a:moveTo>
                  <a:pt x="0" y="0"/>
                </a:moveTo>
                <a:lnTo>
                  <a:pt x="550313" y="0"/>
                </a:lnTo>
                <a:lnTo>
                  <a:pt x="550313" y="550312"/>
                </a:lnTo>
                <a:lnTo>
                  <a:pt x="0" y="5503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441293" y="400373"/>
            <a:ext cx="3223633" cy="342117"/>
          </a:xfrm>
          <a:prstGeom prst="rect">
            <a:avLst/>
          </a:prstGeom>
        </p:spPr>
        <p:txBody>
          <a:bodyPr anchor="t" rtlCol="false" tIns="0" lIns="0" bIns="0" rIns="0">
            <a:spAutoFit/>
          </a:bodyPr>
          <a:lstStyle/>
          <a:p>
            <a:pPr algn="l">
              <a:lnSpc>
                <a:spcPts val="2600"/>
              </a:lnSpc>
            </a:pPr>
            <a:r>
              <a:rPr lang="en-US" sz="2600">
                <a:solidFill>
                  <a:srgbClr val="000000"/>
                </a:solidFill>
                <a:latin typeface="Cy Grotesk Key Bold"/>
                <a:ea typeface="Cy Grotesk Key Bold"/>
                <a:cs typeface="Cy Grotesk Key Bold"/>
                <a:sym typeface="Cy Grotesk Key Bold"/>
              </a:rPr>
              <a:t>FASHION MINST</a:t>
            </a:r>
          </a:p>
        </p:txBody>
      </p:sp>
      <p:sp>
        <p:nvSpPr>
          <p:cNvPr name="TextBox 14" id="14"/>
          <p:cNvSpPr txBox="true"/>
          <p:nvPr/>
        </p:nvSpPr>
        <p:spPr>
          <a:xfrm rot="0">
            <a:off x="1028700" y="1123950"/>
            <a:ext cx="12200336" cy="773403"/>
          </a:xfrm>
          <a:prstGeom prst="rect">
            <a:avLst/>
          </a:prstGeom>
        </p:spPr>
        <p:txBody>
          <a:bodyPr anchor="t" rtlCol="false" tIns="0" lIns="0" bIns="0" rIns="0">
            <a:spAutoFit/>
          </a:bodyPr>
          <a:lstStyle/>
          <a:p>
            <a:pPr algn="l">
              <a:lnSpc>
                <a:spcPts val="5700"/>
              </a:lnSpc>
            </a:pPr>
            <a:r>
              <a:rPr lang="en-US" sz="5700">
                <a:solidFill>
                  <a:srgbClr val="0400CD"/>
                </a:solidFill>
                <a:latin typeface="Cy Grotesk Grand Bold"/>
                <a:ea typeface="Cy Grotesk Grand Bold"/>
                <a:cs typeface="Cy Grotesk Grand Bold"/>
                <a:sym typeface="Cy Grotesk Grand Bold"/>
              </a:rPr>
              <a:t>CONCLUSION</a:t>
            </a:r>
          </a:p>
        </p:txBody>
      </p:sp>
      <p:sp>
        <p:nvSpPr>
          <p:cNvPr name="TextBox 15" id="15"/>
          <p:cNvSpPr txBox="true"/>
          <p:nvPr/>
        </p:nvSpPr>
        <p:spPr>
          <a:xfrm rot="0">
            <a:off x="1028700" y="2021178"/>
            <a:ext cx="7833183"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INTRESTING FINDINGS</a:t>
            </a:r>
          </a:p>
        </p:txBody>
      </p:sp>
      <p:sp>
        <p:nvSpPr>
          <p:cNvPr name="TextBox 16" id="16"/>
          <p:cNvSpPr txBox="true"/>
          <p:nvPr/>
        </p:nvSpPr>
        <p:spPr>
          <a:xfrm rot="0">
            <a:off x="1028700" y="2520433"/>
            <a:ext cx="17094919" cy="944545"/>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WE CAN SEE THE MODEL MISCLASSIFIED THE ANKLE BOOT AS A SNEAKER. WE CAN EXPLAIN THIS BY LOOKING AT TWO IMAGES (CORRECTLY CLASSIFIED BY THE MODEL) AND SEE THAT INDEED THE MISCLASSIFIED IMAGE LOOKS MORE LIKE A SNEAKER THAN AN ANKEL BOOT AND THIS COULD EXPLAIN THE MISCLASSIFICATION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sp>
        <p:nvSpPr>
          <p:cNvPr name="TextBox 3" id="3"/>
          <p:cNvSpPr txBox="true"/>
          <p:nvPr/>
        </p:nvSpPr>
        <p:spPr>
          <a:xfrm rot="0">
            <a:off x="1028700" y="1266825"/>
            <a:ext cx="16230600" cy="1705689"/>
          </a:xfrm>
          <a:prstGeom prst="rect">
            <a:avLst/>
          </a:prstGeom>
        </p:spPr>
        <p:txBody>
          <a:bodyPr anchor="t" rtlCol="false" tIns="0" lIns="0" bIns="0" rIns="0">
            <a:spAutoFit/>
          </a:bodyPr>
          <a:lstStyle/>
          <a:p>
            <a:pPr algn="l">
              <a:lnSpc>
                <a:spcPts val="12778"/>
              </a:lnSpc>
            </a:pPr>
            <a:r>
              <a:rPr lang="en-US" sz="12778">
                <a:solidFill>
                  <a:srgbClr val="0400CD"/>
                </a:solidFill>
                <a:latin typeface="Cy Grotesk Grand Bold"/>
                <a:ea typeface="Cy Grotesk Grand Bold"/>
                <a:cs typeface="Cy Grotesk Grand Bold"/>
                <a:sym typeface="Cy Grotesk Grand Bold"/>
              </a:rPr>
              <a:t>THANK YOU.</a:t>
            </a:r>
          </a:p>
        </p:txBody>
      </p:sp>
      <p:sp>
        <p:nvSpPr>
          <p:cNvPr name="TextBox 4" id="4"/>
          <p:cNvSpPr txBox="true"/>
          <p:nvPr/>
        </p:nvSpPr>
        <p:spPr>
          <a:xfrm rot="0">
            <a:off x="1028700" y="3251914"/>
            <a:ext cx="9330964"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CODE GITHUB ATTACHMENT:</a:t>
            </a:r>
          </a:p>
        </p:txBody>
      </p:sp>
      <p:sp>
        <p:nvSpPr>
          <p:cNvPr name="TextBox 5" id="5"/>
          <p:cNvSpPr txBox="true"/>
          <p:nvPr/>
        </p:nvSpPr>
        <p:spPr>
          <a:xfrm rot="0">
            <a:off x="1028700" y="3718559"/>
            <a:ext cx="17094919" cy="316118"/>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HTTPS://GITHUB.COM/JOSHUA-D-GORDON/MACHINE-LEARNING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sp>
        <p:nvSpPr>
          <p:cNvPr name="TextBox 3" id="3"/>
          <p:cNvSpPr txBox="true"/>
          <p:nvPr/>
        </p:nvSpPr>
        <p:spPr>
          <a:xfrm rot="0">
            <a:off x="1028700" y="3277390"/>
            <a:ext cx="9257159" cy="2362200"/>
          </a:xfrm>
          <a:prstGeom prst="rect">
            <a:avLst/>
          </a:prstGeom>
        </p:spPr>
        <p:txBody>
          <a:bodyPr anchor="t" rtlCol="false" tIns="0" lIns="0" bIns="0" rIns="0">
            <a:spAutoFit/>
          </a:bodyPr>
          <a:lstStyle/>
          <a:p>
            <a:pPr algn="l">
              <a:lnSpc>
                <a:spcPts val="9000"/>
              </a:lnSpc>
            </a:pPr>
            <a:r>
              <a:rPr lang="en-US" sz="9000">
                <a:solidFill>
                  <a:srgbClr val="0400CD"/>
                </a:solidFill>
                <a:latin typeface="Cy Grotesk Grand Bold"/>
                <a:ea typeface="Cy Grotesk Grand Bold"/>
                <a:cs typeface="Cy Grotesk Grand Bold"/>
                <a:sym typeface="Cy Grotesk Grand Bold"/>
              </a:rPr>
              <a:t>TABLE OF CONTENT</a:t>
            </a:r>
          </a:p>
        </p:txBody>
      </p:sp>
      <p:grpSp>
        <p:nvGrpSpPr>
          <p:cNvPr name="Group 4" id="4"/>
          <p:cNvGrpSpPr/>
          <p:nvPr/>
        </p:nvGrpSpPr>
        <p:grpSpPr>
          <a:xfrm rot="0">
            <a:off x="1028700" y="8311723"/>
            <a:ext cx="5026001" cy="946577"/>
            <a:chOff x="0" y="0"/>
            <a:chExt cx="1698996" cy="319982"/>
          </a:xfrm>
        </p:grpSpPr>
        <p:sp>
          <p:nvSpPr>
            <p:cNvPr name="Freeform 5" id="5"/>
            <p:cNvSpPr/>
            <p:nvPr/>
          </p:nvSpPr>
          <p:spPr>
            <a:xfrm flipH="false" flipV="false" rot="0">
              <a:off x="0" y="0"/>
              <a:ext cx="1698996" cy="319982"/>
            </a:xfrm>
            <a:custGeom>
              <a:avLst/>
              <a:gdLst/>
              <a:ahLst/>
              <a:cxnLst/>
              <a:rect r="r" b="b" t="t" l="l"/>
              <a:pathLst>
                <a:path h="319982" w="1698996">
                  <a:moveTo>
                    <a:pt x="154037" y="0"/>
                  </a:moveTo>
                  <a:lnTo>
                    <a:pt x="1544958" y="0"/>
                  </a:lnTo>
                  <a:cubicBezTo>
                    <a:pt x="1630031" y="0"/>
                    <a:pt x="1698996" y="68965"/>
                    <a:pt x="1698996" y="154037"/>
                  </a:cubicBezTo>
                  <a:lnTo>
                    <a:pt x="1698996" y="165945"/>
                  </a:lnTo>
                  <a:cubicBezTo>
                    <a:pt x="1698996" y="206798"/>
                    <a:pt x="1682767" y="245978"/>
                    <a:pt x="1653879" y="274866"/>
                  </a:cubicBezTo>
                  <a:cubicBezTo>
                    <a:pt x="1624992" y="303753"/>
                    <a:pt x="1585812" y="319982"/>
                    <a:pt x="1544958" y="319982"/>
                  </a:cubicBezTo>
                  <a:lnTo>
                    <a:pt x="154037" y="319982"/>
                  </a:lnTo>
                  <a:cubicBezTo>
                    <a:pt x="113184" y="319982"/>
                    <a:pt x="74004" y="303753"/>
                    <a:pt x="45116" y="274866"/>
                  </a:cubicBezTo>
                  <a:cubicBezTo>
                    <a:pt x="16229" y="245978"/>
                    <a:pt x="0" y="206798"/>
                    <a:pt x="0" y="165945"/>
                  </a:cubicBezTo>
                  <a:lnTo>
                    <a:pt x="0" y="154037"/>
                  </a:lnTo>
                  <a:cubicBezTo>
                    <a:pt x="0" y="113184"/>
                    <a:pt x="16229" y="74004"/>
                    <a:pt x="45116" y="45116"/>
                  </a:cubicBezTo>
                  <a:cubicBezTo>
                    <a:pt x="74004" y="16229"/>
                    <a:pt x="113184" y="0"/>
                    <a:pt x="154037" y="0"/>
                  </a:cubicBezTo>
                  <a:close/>
                </a:path>
              </a:pathLst>
            </a:custGeom>
            <a:solidFill>
              <a:srgbClr val="000000">
                <a:alpha val="0"/>
              </a:srgbClr>
            </a:solidFill>
            <a:ln w="38100" cap="rnd">
              <a:solidFill>
                <a:srgbClr val="000000"/>
              </a:solidFill>
              <a:prstDash val="solid"/>
              <a:round/>
            </a:ln>
          </p:spPr>
        </p:sp>
        <p:sp>
          <p:nvSpPr>
            <p:cNvPr name="TextBox 6" id="6"/>
            <p:cNvSpPr txBox="true"/>
            <p:nvPr/>
          </p:nvSpPr>
          <p:spPr>
            <a:xfrm>
              <a:off x="0" y="-38100"/>
              <a:ext cx="1698996" cy="358082"/>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6630999" y="8311723"/>
            <a:ext cx="5026001" cy="946577"/>
            <a:chOff x="0" y="0"/>
            <a:chExt cx="1698996" cy="319982"/>
          </a:xfrm>
        </p:grpSpPr>
        <p:sp>
          <p:nvSpPr>
            <p:cNvPr name="Freeform 8" id="8"/>
            <p:cNvSpPr/>
            <p:nvPr/>
          </p:nvSpPr>
          <p:spPr>
            <a:xfrm flipH="false" flipV="false" rot="0">
              <a:off x="0" y="0"/>
              <a:ext cx="1698996" cy="319982"/>
            </a:xfrm>
            <a:custGeom>
              <a:avLst/>
              <a:gdLst/>
              <a:ahLst/>
              <a:cxnLst/>
              <a:rect r="r" b="b" t="t" l="l"/>
              <a:pathLst>
                <a:path h="319982" w="1698996">
                  <a:moveTo>
                    <a:pt x="154037" y="0"/>
                  </a:moveTo>
                  <a:lnTo>
                    <a:pt x="1544958" y="0"/>
                  </a:lnTo>
                  <a:cubicBezTo>
                    <a:pt x="1630031" y="0"/>
                    <a:pt x="1698996" y="68965"/>
                    <a:pt x="1698996" y="154037"/>
                  </a:cubicBezTo>
                  <a:lnTo>
                    <a:pt x="1698996" y="165945"/>
                  </a:lnTo>
                  <a:cubicBezTo>
                    <a:pt x="1698996" y="206798"/>
                    <a:pt x="1682767" y="245978"/>
                    <a:pt x="1653879" y="274866"/>
                  </a:cubicBezTo>
                  <a:cubicBezTo>
                    <a:pt x="1624992" y="303753"/>
                    <a:pt x="1585812" y="319982"/>
                    <a:pt x="1544958" y="319982"/>
                  </a:cubicBezTo>
                  <a:lnTo>
                    <a:pt x="154037" y="319982"/>
                  </a:lnTo>
                  <a:cubicBezTo>
                    <a:pt x="113184" y="319982"/>
                    <a:pt x="74004" y="303753"/>
                    <a:pt x="45116" y="274866"/>
                  </a:cubicBezTo>
                  <a:cubicBezTo>
                    <a:pt x="16229" y="245978"/>
                    <a:pt x="0" y="206798"/>
                    <a:pt x="0" y="165945"/>
                  </a:cubicBezTo>
                  <a:lnTo>
                    <a:pt x="0" y="154037"/>
                  </a:lnTo>
                  <a:cubicBezTo>
                    <a:pt x="0" y="113184"/>
                    <a:pt x="16229" y="74004"/>
                    <a:pt x="45116" y="45116"/>
                  </a:cubicBezTo>
                  <a:cubicBezTo>
                    <a:pt x="74004" y="16229"/>
                    <a:pt x="113184" y="0"/>
                    <a:pt x="154037" y="0"/>
                  </a:cubicBezTo>
                  <a:close/>
                </a:path>
              </a:pathLst>
            </a:custGeom>
            <a:solidFill>
              <a:srgbClr val="000000">
                <a:alpha val="0"/>
              </a:srgbClr>
            </a:solidFill>
            <a:ln w="38100" cap="rnd">
              <a:solidFill>
                <a:srgbClr val="000000"/>
              </a:solidFill>
              <a:prstDash val="solid"/>
              <a:round/>
            </a:ln>
          </p:spPr>
        </p:sp>
        <p:sp>
          <p:nvSpPr>
            <p:cNvPr name="TextBox 9" id="9"/>
            <p:cNvSpPr txBox="true"/>
            <p:nvPr/>
          </p:nvSpPr>
          <p:spPr>
            <a:xfrm>
              <a:off x="0" y="-38100"/>
              <a:ext cx="1698996" cy="358082"/>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2233299" y="8311723"/>
            <a:ext cx="5026001" cy="946577"/>
            <a:chOff x="0" y="0"/>
            <a:chExt cx="1698996" cy="319982"/>
          </a:xfrm>
        </p:grpSpPr>
        <p:sp>
          <p:nvSpPr>
            <p:cNvPr name="Freeform 11" id="11"/>
            <p:cNvSpPr/>
            <p:nvPr/>
          </p:nvSpPr>
          <p:spPr>
            <a:xfrm flipH="false" flipV="false" rot="0">
              <a:off x="0" y="0"/>
              <a:ext cx="1698996" cy="319982"/>
            </a:xfrm>
            <a:custGeom>
              <a:avLst/>
              <a:gdLst/>
              <a:ahLst/>
              <a:cxnLst/>
              <a:rect r="r" b="b" t="t" l="l"/>
              <a:pathLst>
                <a:path h="319982" w="1698996">
                  <a:moveTo>
                    <a:pt x="154037" y="0"/>
                  </a:moveTo>
                  <a:lnTo>
                    <a:pt x="1544958" y="0"/>
                  </a:lnTo>
                  <a:cubicBezTo>
                    <a:pt x="1630031" y="0"/>
                    <a:pt x="1698996" y="68965"/>
                    <a:pt x="1698996" y="154037"/>
                  </a:cubicBezTo>
                  <a:lnTo>
                    <a:pt x="1698996" y="165945"/>
                  </a:lnTo>
                  <a:cubicBezTo>
                    <a:pt x="1698996" y="206798"/>
                    <a:pt x="1682767" y="245978"/>
                    <a:pt x="1653879" y="274866"/>
                  </a:cubicBezTo>
                  <a:cubicBezTo>
                    <a:pt x="1624992" y="303753"/>
                    <a:pt x="1585812" y="319982"/>
                    <a:pt x="1544958" y="319982"/>
                  </a:cubicBezTo>
                  <a:lnTo>
                    <a:pt x="154037" y="319982"/>
                  </a:lnTo>
                  <a:cubicBezTo>
                    <a:pt x="113184" y="319982"/>
                    <a:pt x="74004" y="303753"/>
                    <a:pt x="45116" y="274866"/>
                  </a:cubicBezTo>
                  <a:cubicBezTo>
                    <a:pt x="16229" y="245978"/>
                    <a:pt x="0" y="206798"/>
                    <a:pt x="0" y="165945"/>
                  </a:cubicBezTo>
                  <a:lnTo>
                    <a:pt x="0" y="154037"/>
                  </a:lnTo>
                  <a:cubicBezTo>
                    <a:pt x="0" y="113184"/>
                    <a:pt x="16229" y="74004"/>
                    <a:pt x="45116" y="45116"/>
                  </a:cubicBezTo>
                  <a:cubicBezTo>
                    <a:pt x="74004" y="16229"/>
                    <a:pt x="113184" y="0"/>
                    <a:pt x="154037" y="0"/>
                  </a:cubicBezTo>
                  <a:close/>
                </a:path>
              </a:pathLst>
            </a:custGeom>
            <a:solidFill>
              <a:srgbClr val="000000">
                <a:alpha val="0"/>
              </a:srgbClr>
            </a:solidFill>
            <a:ln w="38100" cap="rnd">
              <a:solidFill>
                <a:srgbClr val="000000"/>
              </a:solidFill>
              <a:prstDash val="solid"/>
              <a:round/>
            </a:ln>
          </p:spPr>
        </p:sp>
        <p:sp>
          <p:nvSpPr>
            <p:cNvPr name="TextBox 12" id="12"/>
            <p:cNvSpPr txBox="true"/>
            <p:nvPr/>
          </p:nvSpPr>
          <p:spPr>
            <a:xfrm>
              <a:off x="0" y="-38100"/>
              <a:ext cx="1698996" cy="358082"/>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028700" y="6999595"/>
            <a:ext cx="5026001" cy="946577"/>
            <a:chOff x="0" y="0"/>
            <a:chExt cx="1698996" cy="319982"/>
          </a:xfrm>
        </p:grpSpPr>
        <p:sp>
          <p:nvSpPr>
            <p:cNvPr name="Freeform 14" id="14"/>
            <p:cNvSpPr/>
            <p:nvPr/>
          </p:nvSpPr>
          <p:spPr>
            <a:xfrm flipH="false" flipV="false" rot="0">
              <a:off x="0" y="0"/>
              <a:ext cx="1698996" cy="319982"/>
            </a:xfrm>
            <a:custGeom>
              <a:avLst/>
              <a:gdLst/>
              <a:ahLst/>
              <a:cxnLst/>
              <a:rect r="r" b="b" t="t" l="l"/>
              <a:pathLst>
                <a:path h="319982" w="1698996">
                  <a:moveTo>
                    <a:pt x="154037" y="0"/>
                  </a:moveTo>
                  <a:lnTo>
                    <a:pt x="1544958" y="0"/>
                  </a:lnTo>
                  <a:cubicBezTo>
                    <a:pt x="1630031" y="0"/>
                    <a:pt x="1698996" y="68965"/>
                    <a:pt x="1698996" y="154037"/>
                  </a:cubicBezTo>
                  <a:lnTo>
                    <a:pt x="1698996" y="165945"/>
                  </a:lnTo>
                  <a:cubicBezTo>
                    <a:pt x="1698996" y="206798"/>
                    <a:pt x="1682767" y="245978"/>
                    <a:pt x="1653879" y="274866"/>
                  </a:cubicBezTo>
                  <a:cubicBezTo>
                    <a:pt x="1624992" y="303753"/>
                    <a:pt x="1585812" y="319982"/>
                    <a:pt x="1544958" y="319982"/>
                  </a:cubicBezTo>
                  <a:lnTo>
                    <a:pt x="154037" y="319982"/>
                  </a:lnTo>
                  <a:cubicBezTo>
                    <a:pt x="113184" y="319982"/>
                    <a:pt x="74004" y="303753"/>
                    <a:pt x="45116" y="274866"/>
                  </a:cubicBezTo>
                  <a:cubicBezTo>
                    <a:pt x="16229" y="245978"/>
                    <a:pt x="0" y="206798"/>
                    <a:pt x="0" y="165945"/>
                  </a:cubicBezTo>
                  <a:lnTo>
                    <a:pt x="0" y="154037"/>
                  </a:lnTo>
                  <a:cubicBezTo>
                    <a:pt x="0" y="113184"/>
                    <a:pt x="16229" y="74004"/>
                    <a:pt x="45116" y="45116"/>
                  </a:cubicBezTo>
                  <a:cubicBezTo>
                    <a:pt x="74004" y="16229"/>
                    <a:pt x="113184" y="0"/>
                    <a:pt x="154037" y="0"/>
                  </a:cubicBezTo>
                  <a:close/>
                </a:path>
              </a:pathLst>
            </a:custGeom>
            <a:solidFill>
              <a:srgbClr val="000000">
                <a:alpha val="0"/>
              </a:srgbClr>
            </a:solidFill>
            <a:ln w="38100" cap="rnd">
              <a:solidFill>
                <a:srgbClr val="000000"/>
              </a:solidFill>
              <a:prstDash val="solid"/>
              <a:round/>
            </a:ln>
          </p:spPr>
        </p:sp>
        <p:sp>
          <p:nvSpPr>
            <p:cNvPr name="TextBox 15" id="15"/>
            <p:cNvSpPr txBox="true"/>
            <p:nvPr/>
          </p:nvSpPr>
          <p:spPr>
            <a:xfrm>
              <a:off x="0" y="-38100"/>
              <a:ext cx="1698996" cy="358082"/>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6630999" y="6999595"/>
            <a:ext cx="5026001" cy="946577"/>
            <a:chOff x="0" y="0"/>
            <a:chExt cx="1698996" cy="319982"/>
          </a:xfrm>
        </p:grpSpPr>
        <p:sp>
          <p:nvSpPr>
            <p:cNvPr name="Freeform 17" id="17"/>
            <p:cNvSpPr/>
            <p:nvPr/>
          </p:nvSpPr>
          <p:spPr>
            <a:xfrm flipH="false" flipV="false" rot="0">
              <a:off x="0" y="0"/>
              <a:ext cx="1698996" cy="319982"/>
            </a:xfrm>
            <a:custGeom>
              <a:avLst/>
              <a:gdLst/>
              <a:ahLst/>
              <a:cxnLst/>
              <a:rect r="r" b="b" t="t" l="l"/>
              <a:pathLst>
                <a:path h="319982" w="1698996">
                  <a:moveTo>
                    <a:pt x="154037" y="0"/>
                  </a:moveTo>
                  <a:lnTo>
                    <a:pt x="1544958" y="0"/>
                  </a:lnTo>
                  <a:cubicBezTo>
                    <a:pt x="1630031" y="0"/>
                    <a:pt x="1698996" y="68965"/>
                    <a:pt x="1698996" y="154037"/>
                  </a:cubicBezTo>
                  <a:lnTo>
                    <a:pt x="1698996" y="165945"/>
                  </a:lnTo>
                  <a:cubicBezTo>
                    <a:pt x="1698996" y="206798"/>
                    <a:pt x="1682767" y="245978"/>
                    <a:pt x="1653879" y="274866"/>
                  </a:cubicBezTo>
                  <a:cubicBezTo>
                    <a:pt x="1624992" y="303753"/>
                    <a:pt x="1585812" y="319982"/>
                    <a:pt x="1544958" y="319982"/>
                  </a:cubicBezTo>
                  <a:lnTo>
                    <a:pt x="154037" y="319982"/>
                  </a:lnTo>
                  <a:cubicBezTo>
                    <a:pt x="113184" y="319982"/>
                    <a:pt x="74004" y="303753"/>
                    <a:pt x="45116" y="274866"/>
                  </a:cubicBezTo>
                  <a:cubicBezTo>
                    <a:pt x="16229" y="245978"/>
                    <a:pt x="0" y="206798"/>
                    <a:pt x="0" y="165945"/>
                  </a:cubicBezTo>
                  <a:lnTo>
                    <a:pt x="0" y="154037"/>
                  </a:lnTo>
                  <a:cubicBezTo>
                    <a:pt x="0" y="113184"/>
                    <a:pt x="16229" y="74004"/>
                    <a:pt x="45116" y="45116"/>
                  </a:cubicBezTo>
                  <a:cubicBezTo>
                    <a:pt x="74004" y="16229"/>
                    <a:pt x="113184" y="0"/>
                    <a:pt x="154037" y="0"/>
                  </a:cubicBezTo>
                  <a:close/>
                </a:path>
              </a:pathLst>
            </a:custGeom>
            <a:solidFill>
              <a:srgbClr val="000000">
                <a:alpha val="0"/>
              </a:srgbClr>
            </a:solidFill>
            <a:ln w="38100" cap="rnd">
              <a:solidFill>
                <a:srgbClr val="000000"/>
              </a:solidFill>
              <a:prstDash val="solid"/>
              <a:round/>
            </a:ln>
          </p:spPr>
        </p:sp>
        <p:sp>
          <p:nvSpPr>
            <p:cNvPr name="TextBox 18" id="18"/>
            <p:cNvSpPr txBox="true"/>
            <p:nvPr/>
          </p:nvSpPr>
          <p:spPr>
            <a:xfrm>
              <a:off x="0" y="-38100"/>
              <a:ext cx="1698996" cy="358082"/>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2233299" y="6999595"/>
            <a:ext cx="5026001" cy="946577"/>
            <a:chOff x="0" y="0"/>
            <a:chExt cx="1698996" cy="319982"/>
          </a:xfrm>
        </p:grpSpPr>
        <p:sp>
          <p:nvSpPr>
            <p:cNvPr name="Freeform 20" id="20"/>
            <p:cNvSpPr/>
            <p:nvPr/>
          </p:nvSpPr>
          <p:spPr>
            <a:xfrm flipH="false" flipV="false" rot="0">
              <a:off x="0" y="0"/>
              <a:ext cx="1698996" cy="319982"/>
            </a:xfrm>
            <a:custGeom>
              <a:avLst/>
              <a:gdLst/>
              <a:ahLst/>
              <a:cxnLst/>
              <a:rect r="r" b="b" t="t" l="l"/>
              <a:pathLst>
                <a:path h="319982" w="1698996">
                  <a:moveTo>
                    <a:pt x="154037" y="0"/>
                  </a:moveTo>
                  <a:lnTo>
                    <a:pt x="1544958" y="0"/>
                  </a:lnTo>
                  <a:cubicBezTo>
                    <a:pt x="1630031" y="0"/>
                    <a:pt x="1698996" y="68965"/>
                    <a:pt x="1698996" y="154037"/>
                  </a:cubicBezTo>
                  <a:lnTo>
                    <a:pt x="1698996" y="165945"/>
                  </a:lnTo>
                  <a:cubicBezTo>
                    <a:pt x="1698996" y="206798"/>
                    <a:pt x="1682767" y="245978"/>
                    <a:pt x="1653879" y="274866"/>
                  </a:cubicBezTo>
                  <a:cubicBezTo>
                    <a:pt x="1624992" y="303753"/>
                    <a:pt x="1585812" y="319982"/>
                    <a:pt x="1544958" y="319982"/>
                  </a:cubicBezTo>
                  <a:lnTo>
                    <a:pt x="154037" y="319982"/>
                  </a:lnTo>
                  <a:cubicBezTo>
                    <a:pt x="113184" y="319982"/>
                    <a:pt x="74004" y="303753"/>
                    <a:pt x="45116" y="274866"/>
                  </a:cubicBezTo>
                  <a:cubicBezTo>
                    <a:pt x="16229" y="245978"/>
                    <a:pt x="0" y="206798"/>
                    <a:pt x="0" y="165945"/>
                  </a:cubicBezTo>
                  <a:lnTo>
                    <a:pt x="0" y="154037"/>
                  </a:lnTo>
                  <a:cubicBezTo>
                    <a:pt x="0" y="113184"/>
                    <a:pt x="16229" y="74004"/>
                    <a:pt x="45116" y="45116"/>
                  </a:cubicBezTo>
                  <a:cubicBezTo>
                    <a:pt x="74004" y="16229"/>
                    <a:pt x="113184" y="0"/>
                    <a:pt x="154037" y="0"/>
                  </a:cubicBezTo>
                  <a:close/>
                </a:path>
              </a:pathLst>
            </a:custGeom>
            <a:solidFill>
              <a:srgbClr val="000000">
                <a:alpha val="0"/>
              </a:srgbClr>
            </a:solidFill>
            <a:ln w="38100" cap="rnd">
              <a:solidFill>
                <a:srgbClr val="000000"/>
              </a:solidFill>
              <a:prstDash val="solid"/>
              <a:round/>
            </a:ln>
          </p:spPr>
        </p:sp>
        <p:sp>
          <p:nvSpPr>
            <p:cNvPr name="TextBox 21" id="21"/>
            <p:cNvSpPr txBox="true"/>
            <p:nvPr/>
          </p:nvSpPr>
          <p:spPr>
            <a:xfrm>
              <a:off x="0" y="-38100"/>
              <a:ext cx="1698996" cy="358082"/>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1148834" y="7291909"/>
            <a:ext cx="4785732" cy="375920"/>
          </a:xfrm>
          <a:prstGeom prst="rect">
            <a:avLst/>
          </a:prstGeom>
        </p:spPr>
        <p:txBody>
          <a:bodyPr anchor="t" rtlCol="false" tIns="0" lIns="0" bIns="0" rIns="0">
            <a:spAutoFit/>
          </a:bodyPr>
          <a:lstStyle/>
          <a:p>
            <a:pPr algn="ctr">
              <a:lnSpc>
                <a:spcPts val="2800"/>
              </a:lnSpc>
            </a:pPr>
            <a:r>
              <a:rPr lang="en-US" sz="2800">
                <a:solidFill>
                  <a:srgbClr val="000000"/>
                </a:solidFill>
                <a:latin typeface="Cy Grotesk Key Bold"/>
                <a:ea typeface="Cy Grotesk Key Bold"/>
                <a:cs typeface="Cy Grotesk Key Bold"/>
                <a:sym typeface="Cy Grotesk Key Bold"/>
              </a:rPr>
              <a:t>INTRODUCTION</a:t>
            </a:r>
          </a:p>
        </p:txBody>
      </p:sp>
      <p:sp>
        <p:nvSpPr>
          <p:cNvPr name="TextBox 23" id="23"/>
          <p:cNvSpPr txBox="true"/>
          <p:nvPr/>
        </p:nvSpPr>
        <p:spPr>
          <a:xfrm rot="0">
            <a:off x="1148834" y="8604036"/>
            <a:ext cx="4785732" cy="375846"/>
          </a:xfrm>
          <a:prstGeom prst="rect">
            <a:avLst/>
          </a:prstGeom>
        </p:spPr>
        <p:txBody>
          <a:bodyPr anchor="t" rtlCol="false" tIns="0" lIns="0" bIns="0" rIns="0">
            <a:spAutoFit/>
          </a:bodyPr>
          <a:lstStyle/>
          <a:p>
            <a:pPr algn="ctr">
              <a:lnSpc>
                <a:spcPts val="2800"/>
              </a:lnSpc>
            </a:pPr>
            <a:r>
              <a:rPr lang="en-US" sz="2800">
                <a:solidFill>
                  <a:srgbClr val="000000"/>
                </a:solidFill>
                <a:latin typeface="Cy Grotesk Key Bold"/>
                <a:ea typeface="Cy Grotesk Key Bold"/>
                <a:cs typeface="Cy Grotesk Key Bold"/>
                <a:sym typeface="Cy Grotesk Key Bold"/>
              </a:rPr>
              <a:t>PROBELMS</a:t>
            </a:r>
          </a:p>
        </p:txBody>
      </p:sp>
      <p:sp>
        <p:nvSpPr>
          <p:cNvPr name="TextBox 24" id="24"/>
          <p:cNvSpPr txBox="true"/>
          <p:nvPr/>
        </p:nvSpPr>
        <p:spPr>
          <a:xfrm rot="0">
            <a:off x="6536336" y="7291909"/>
            <a:ext cx="5215329" cy="375846"/>
          </a:xfrm>
          <a:prstGeom prst="rect">
            <a:avLst/>
          </a:prstGeom>
        </p:spPr>
        <p:txBody>
          <a:bodyPr anchor="t" rtlCol="false" tIns="0" lIns="0" bIns="0" rIns="0">
            <a:spAutoFit/>
          </a:bodyPr>
          <a:lstStyle/>
          <a:p>
            <a:pPr algn="ctr">
              <a:lnSpc>
                <a:spcPts val="2800"/>
              </a:lnSpc>
            </a:pPr>
            <a:r>
              <a:rPr lang="en-US" sz="2800">
                <a:solidFill>
                  <a:srgbClr val="000000"/>
                </a:solidFill>
                <a:latin typeface="Cy Grotesk Key Bold"/>
                <a:ea typeface="Cy Grotesk Key Bold"/>
                <a:cs typeface="Cy Grotesk Key Bold"/>
                <a:sym typeface="Cy Grotesk Key Bold"/>
              </a:rPr>
              <a:t> DATASET</a:t>
            </a:r>
          </a:p>
        </p:txBody>
      </p:sp>
      <p:sp>
        <p:nvSpPr>
          <p:cNvPr name="TextBox 25" id="25"/>
          <p:cNvSpPr txBox="true"/>
          <p:nvPr/>
        </p:nvSpPr>
        <p:spPr>
          <a:xfrm rot="0">
            <a:off x="6751134" y="8604036"/>
            <a:ext cx="4785732" cy="375846"/>
          </a:xfrm>
          <a:prstGeom prst="rect">
            <a:avLst/>
          </a:prstGeom>
        </p:spPr>
        <p:txBody>
          <a:bodyPr anchor="t" rtlCol="false" tIns="0" lIns="0" bIns="0" rIns="0">
            <a:spAutoFit/>
          </a:bodyPr>
          <a:lstStyle/>
          <a:p>
            <a:pPr algn="ctr">
              <a:lnSpc>
                <a:spcPts val="2800"/>
              </a:lnSpc>
            </a:pPr>
            <a:r>
              <a:rPr lang="en-US" sz="2800">
                <a:solidFill>
                  <a:srgbClr val="000000"/>
                </a:solidFill>
                <a:latin typeface="Cy Grotesk Key Bold"/>
                <a:ea typeface="Cy Grotesk Key Bold"/>
                <a:cs typeface="Cy Grotesk Key Bold"/>
                <a:sym typeface="Cy Grotesk Key Bold"/>
              </a:rPr>
              <a:t>SOLUTIONS</a:t>
            </a:r>
          </a:p>
        </p:txBody>
      </p:sp>
      <p:sp>
        <p:nvSpPr>
          <p:cNvPr name="TextBox 26" id="26"/>
          <p:cNvSpPr txBox="true"/>
          <p:nvPr/>
        </p:nvSpPr>
        <p:spPr>
          <a:xfrm rot="0">
            <a:off x="12353433" y="7291909"/>
            <a:ext cx="4785732" cy="375846"/>
          </a:xfrm>
          <a:prstGeom prst="rect">
            <a:avLst/>
          </a:prstGeom>
        </p:spPr>
        <p:txBody>
          <a:bodyPr anchor="t" rtlCol="false" tIns="0" lIns="0" bIns="0" rIns="0">
            <a:spAutoFit/>
          </a:bodyPr>
          <a:lstStyle/>
          <a:p>
            <a:pPr algn="ctr">
              <a:lnSpc>
                <a:spcPts val="2800"/>
              </a:lnSpc>
            </a:pPr>
            <a:r>
              <a:rPr lang="en-US" sz="2800">
                <a:solidFill>
                  <a:srgbClr val="000000"/>
                </a:solidFill>
                <a:latin typeface="Cy Grotesk Key Bold"/>
                <a:ea typeface="Cy Grotesk Key Bold"/>
                <a:cs typeface="Cy Grotesk Key Bold"/>
                <a:sym typeface="Cy Grotesk Key Bold"/>
              </a:rPr>
              <a:t>OUR MODELS</a:t>
            </a:r>
          </a:p>
        </p:txBody>
      </p:sp>
      <p:sp>
        <p:nvSpPr>
          <p:cNvPr name="TextBox 27" id="27"/>
          <p:cNvSpPr txBox="true"/>
          <p:nvPr/>
        </p:nvSpPr>
        <p:spPr>
          <a:xfrm rot="0">
            <a:off x="12353433" y="8604036"/>
            <a:ext cx="4785732" cy="375920"/>
          </a:xfrm>
          <a:prstGeom prst="rect">
            <a:avLst/>
          </a:prstGeom>
        </p:spPr>
        <p:txBody>
          <a:bodyPr anchor="t" rtlCol="false" tIns="0" lIns="0" bIns="0" rIns="0">
            <a:spAutoFit/>
          </a:bodyPr>
          <a:lstStyle/>
          <a:p>
            <a:pPr algn="ctr">
              <a:lnSpc>
                <a:spcPts val="2800"/>
              </a:lnSpc>
            </a:pPr>
            <a:r>
              <a:rPr lang="en-US" sz="2800">
                <a:solidFill>
                  <a:srgbClr val="000000"/>
                </a:solidFill>
                <a:latin typeface="Cy Grotesk Key Bold"/>
                <a:ea typeface="Cy Grotesk Key Bold"/>
                <a:cs typeface="Cy Grotesk Key Bold"/>
                <a:sym typeface="Cy Grotesk Key Bold"/>
              </a:rPr>
              <a:t>CONCLUSION</a:t>
            </a:r>
          </a:p>
        </p:txBody>
      </p:sp>
      <p:grpSp>
        <p:nvGrpSpPr>
          <p:cNvPr name="Group 28" id="28"/>
          <p:cNvGrpSpPr/>
          <p:nvPr/>
        </p:nvGrpSpPr>
        <p:grpSpPr>
          <a:xfrm rot="0">
            <a:off x="1028700" y="1028700"/>
            <a:ext cx="16230600" cy="736284"/>
            <a:chOff x="0" y="0"/>
            <a:chExt cx="5486612" cy="248894"/>
          </a:xfrm>
        </p:grpSpPr>
        <p:sp>
          <p:nvSpPr>
            <p:cNvPr name="Freeform 29" id="29"/>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30" id="30"/>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TextBox 31" id="31"/>
          <p:cNvSpPr txBox="true"/>
          <p:nvPr/>
        </p:nvSpPr>
        <p:spPr>
          <a:xfrm rot="0">
            <a:off x="1441293" y="1236344"/>
            <a:ext cx="5627050" cy="342117"/>
          </a:xfrm>
          <a:prstGeom prst="rect">
            <a:avLst/>
          </a:prstGeom>
        </p:spPr>
        <p:txBody>
          <a:bodyPr anchor="t" rtlCol="false" tIns="0" lIns="0" bIns="0" rIns="0">
            <a:spAutoFit/>
          </a:bodyPr>
          <a:lstStyle/>
          <a:p>
            <a:pPr algn="l">
              <a:lnSpc>
                <a:spcPts val="2600"/>
              </a:lnSpc>
            </a:pPr>
            <a:r>
              <a:rPr lang="en-US" sz="2600">
                <a:solidFill>
                  <a:srgbClr val="000000"/>
                </a:solidFill>
                <a:latin typeface="Cy Grotesk Key Bold"/>
                <a:ea typeface="Cy Grotesk Key Bold"/>
                <a:cs typeface="Cy Grotesk Key Bold"/>
                <a:sym typeface="Cy Grotesk Key Bold"/>
              </a:rPr>
              <a:t>Machine Learning Project</a:t>
            </a:r>
          </a:p>
        </p:txBody>
      </p:sp>
      <p:sp>
        <p:nvSpPr>
          <p:cNvPr name="Freeform 32" id="32"/>
          <p:cNvSpPr/>
          <p:nvPr/>
        </p:nvSpPr>
        <p:spPr>
          <a:xfrm flipH="false" flipV="false" rot="0">
            <a:off x="16542257"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3" id="33"/>
          <p:cNvSpPr/>
          <p:nvPr/>
        </p:nvSpPr>
        <p:spPr>
          <a:xfrm flipH="false" flipV="false" rot="0">
            <a:off x="16077300" y="1164364"/>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4" id="34"/>
          <p:cNvSpPr/>
          <p:nvPr/>
        </p:nvSpPr>
        <p:spPr>
          <a:xfrm flipH="false" flipV="false" rot="0">
            <a:off x="15612344"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5" id="35"/>
          <p:cNvSpPr/>
          <p:nvPr/>
        </p:nvSpPr>
        <p:spPr>
          <a:xfrm flipH="false" flipV="false" rot="5400000">
            <a:off x="16531672" y="843058"/>
            <a:ext cx="3512656" cy="7042918"/>
          </a:xfrm>
          <a:custGeom>
            <a:avLst/>
            <a:gdLst/>
            <a:ahLst/>
            <a:cxnLst/>
            <a:rect r="r" b="b" t="t" l="l"/>
            <a:pathLst>
              <a:path h="7042918" w="3512656">
                <a:moveTo>
                  <a:pt x="0" y="0"/>
                </a:moveTo>
                <a:lnTo>
                  <a:pt x="3512656" y="0"/>
                </a:lnTo>
                <a:lnTo>
                  <a:pt x="3512656" y="7042918"/>
                </a:lnTo>
                <a:lnTo>
                  <a:pt x="0" y="7042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12780236" y="4471543"/>
            <a:ext cx="1311116" cy="1378309"/>
          </a:xfrm>
          <a:custGeom>
            <a:avLst/>
            <a:gdLst/>
            <a:ahLst/>
            <a:cxnLst/>
            <a:rect r="r" b="b" t="t" l="l"/>
            <a:pathLst>
              <a:path h="1378309" w="1311116">
                <a:moveTo>
                  <a:pt x="0" y="0"/>
                </a:moveTo>
                <a:lnTo>
                  <a:pt x="1311116" y="0"/>
                </a:lnTo>
                <a:lnTo>
                  <a:pt x="1311116" y="1378309"/>
                </a:lnTo>
                <a:lnTo>
                  <a:pt x="0" y="13783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274004" y="439331"/>
            <a:ext cx="16230600" cy="736284"/>
            <a:chOff x="0" y="0"/>
            <a:chExt cx="5486612" cy="248894"/>
          </a:xfrm>
        </p:grpSpPr>
        <p:sp>
          <p:nvSpPr>
            <p:cNvPr name="Freeform 4" id="4"/>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787561" y="1153112"/>
            <a:ext cx="464956" cy="464956"/>
          </a:xfrm>
          <a:custGeom>
            <a:avLst/>
            <a:gdLst/>
            <a:ahLst/>
            <a:cxnLst/>
            <a:rect r="r" b="b" t="t" l="l"/>
            <a:pathLst>
              <a:path h="464956" w="464956">
                <a:moveTo>
                  <a:pt x="0" y="0"/>
                </a:moveTo>
                <a:lnTo>
                  <a:pt x="464956" y="0"/>
                </a:lnTo>
                <a:lnTo>
                  <a:pt x="464956" y="464957"/>
                </a:lnTo>
                <a:lnTo>
                  <a:pt x="0" y="464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322604" y="1153112"/>
            <a:ext cx="464956" cy="464956"/>
          </a:xfrm>
          <a:custGeom>
            <a:avLst/>
            <a:gdLst/>
            <a:ahLst/>
            <a:cxnLst/>
            <a:rect r="r" b="b" t="t" l="l"/>
            <a:pathLst>
              <a:path h="464956" w="464956">
                <a:moveTo>
                  <a:pt x="0" y="0"/>
                </a:moveTo>
                <a:lnTo>
                  <a:pt x="464957" y="0"/>
                </a:lnTo>
                <a:lnTo>
                  <a:pt x="464957" y="464957"/>
                </a:lnTo>
                <a:lnTo>
                  <a:pt x="0" y="464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857648" y="1153112"/>
            <a:ext cx="464956" cy="464956"/>
          </a:xfrm>
          <a:custGeom>
            <a:avLst/>
            <a:gdLst/>
            <a:ahLst/>
            <a:cxnLst/>
            <a:rect r="r" b="b" t="t" l="l"/>
            <a:pathLst>
              <a:path h="464956" w="464956">
                <a:moveTo>
                  <a:pt x="0" y="0"/>
                </a:moveTo>
                <a:lnTo>
                  <a:pt x="464956" y="0"/>
                </a:lnTo>
                <a:lnTo>
                  <a:pt x="464956" y="464957"/>
                </a:lnTo>
                <a:lnTo>
                  <a:pt x="0" y="464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86597" y="646975"/>
            <a:ext cx="3223633" cy="342117"/>
          </a:xfrm>
          <a:prstGeom prst="rect">
            <a:avLst/>
          </a:prstGeom>
        </p:spPr>
        <p:txBody>
          <a:bodyPr anchor="t" rtlCol="false" tIns="0" lIns="0" bIns="0" rIns="0">
            <a:spAutoFit/>
          </a:bodyPr>
          <a:lstStyle/>
          <a:p>
            <a:pPr algn="l">
              <a:lnSpc>
                <a:spcPts val="2600"/>
              </a:lnSpc>
            </a:pPr>
            <a:r>
              <a:rPr lang="en-US" sz="2600">
                <a:solidFill>
                  <a:srgbClr val="0400CD"/>
                </a:solidFill>
                <a:latin typeface="Cy Grotesk Key Bold"/>
                <a:ea typeface="Cy Grotesk Key Bold"/>
                <a:cs typeface="Cy Grotesk Key Bold"/>
                <a:sym typeface="Cy Grotesk Key Bold"/>
              </a:rPr>
              <a:t>FASHION MINST</a:t>
            </a:r>
          </a:p>
        </p:txBody>
      </p:sp>
      <p:sp>
        <p:nvSpPr>
          <p:cNvPr name="TextBox 10" id="10"/>
          <p:cNvSpPr txBox="true"/>
          <p:nvPr/>
        </p:nvSpPr>
        <p:spPr>
          <a:xfrm rot="0">
            <a:off x="274004" y="1537991"/>
            <a:ext cx="13586979" cy="1219200"/>
          </a:xfrm>
          <a:prstGeom prst="rect">
            <a:avLst/>
          </a:prstGeom>
        </p:spPr>
        <p:txBody>
          <a:bodyPr anchor="t" rtlCol="false" tIns="0" lIns="0" bIns="0" rIns="0">
            <a:spAutoFit/>
          </a:bodyPr>
          <a:lstStyle/>
          <a:p>
            <a:pPr algn="l">
              <a:lnSpc>
                <a:spcPts val="9000"/>
              </a:lnSpc>
            </a:pPr>
            <a:r>
              <a:rPr lang="en-US" sz="9000">
                <a:solidFill>
                  <a:srgbClr val="0400CD"/>
                </a:solidFill>
                <a:latin typeface="Cy Grotesk Grand Bold"/>
                <a:ea typeface="Cy Grotesk Grand Bold"/>
                <a:cs typeface="Cy Grotesk Grand Bold"/>
                <a:sym typeface="Cy Grotesk Grand Bold"/>
              </a:rPr>
              <a:t>INTRODUCTION</a:t>
            </a:r>
          </a:p>
        </p:txBody>
      </p:sp>
      <p:sp>
        <p:nvSpPr>
          <p:cNvPr name="TextBox 11" id="11"/>
          <p:cNvSpPr txBox="true"/>
          <p:nvPr/>
        </p:nvSpPr>
        <p:spPr>
          <a:xfrm rot="0">
            <a:off x="274004" y="2981859"/>
            <a:ext cx="9259448"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DATASET INFOMATION</a:t>
            </a:r>
          </a:p>
        </p:txBody>
      </p:sp>
      <p:sp>
        <p:nvSpPr>
          <p:cNvPr name="TextBox 12" id="12"/>
          <p:cNvSpPr txBox="true"/>
          <p:nvPr/>
        </p:nvSpPr>
        <p:spPr>
          <a:xfrm rot="0">
            <a:off x="274004" y="3662186"/>
            <a:ext cx="17864717" cy="6286172"/>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THE FASHION MNIST DATASET CONSISTS OF </a:t>
            </a:r>
            <a:r>
              <a:rPr lang="en-US" sz="1800">
                <a:solidFill>
                  <a:srgbClr val="000000"/>
                </a:solidFill>
                <a:latin typeface="Cy Grotesk Key Bold"/>
                <a:ea typeface="Cy Grotesk Key Bold"/>
                <a:cs typeface="Cy Grotesk Key Bold"/>
                <a:sym typeface="Cy Grotesk Key Bold"/>
              </a:rPr>
              <a:t>70,000 28X28 GRAYSCALE IMAGES</a:t>
            </a:r>
            <a:r>
              <a:rPr lang="en-US" sz="1800">
                <a:solidFill>
                  <a:srgbClr val="000000"/>
                </a:solidFill>
                <a:latin typeface="Cy Grotesk Key"/>
                <a:ea typeface="Cy Grotesk Key"/>
                <a:cs typeface="Cy Grotesk Key"/>
                <a:sym typeface="Cy Grotesk Key"/>
              </a:rPr>
              <a:t> IN </a:t>
            </a:r>
            <a:r>
              <a:rPr lang="en-US" sz="1800">
                <a:solidFill>
                  <a:srgbClr val="000000"/>
                </a:solidFill>
                <a:latin typeface="Cy Grotesk Key Bold"/>
                <a:ea typeface="Cy Grotesk Key Bold"/>
                <a:cs typeface="Cy Grotesk Key Bold"/>
                <a:sym typeface="Cy Grotesk Key Bold"/>
              </a:rPr>
              <a:t>10 DIFFERENT CLASSES</a:t>
            </a:r>
            <a:r>
              <a:rPr lang="en-US" sz="1800">
                <a:solidFill>
                  <a:srgbClr val="000000"/>
                </a:solidFill>
                <a:latin typeface="Cy Grotesk Key"/>
                <a:ea typeface="Cy Grotesk Key"/>
                <a:cs typeface="Cy Grotesk Key"/>
                <a:sym typeface="Cy Grotesk Key"/>
              </a:rPr>
              <a:t>, WITH 7,000 IMAGES PER CLASS. THERE ARE 60,000 TRAINING IMAGES AND 10,000 TEST IMAGES.</a:t>
            </a:r>
          </a:p>
          <a:p>
            <a:pPr algn="just">
              <a:lnSpc>
                <a:spcPts val="2520"/>
              </a:lnSpc>
            </a:pPr>
          </a:p>
          <a:p>
            <a:pPr algn="just">
              <a:lnSpc>
                <a:spcPts val="2520"/>
              </a:lnSpc>
            </a:pPr>
            <a:r>
              <a:rPr lang="en-US" sz="1800">
                <a:solidFill>
                  <a:srgbClr val="000000"/>
                </a:solidFill>
                <a:latin typeface="Cy Grotesk Key"/>
                <a:ea typeface="Cy Grotesk Key"/>
                <a:cs typeface="Cy Grotesk Key"/>
                <a:sym typeface="Cy Grotesk Key"/>
              </a:rPr>
              <a:t>The labels our models will be predicting are the classes, hence we are dealing with a </a:t>
            </a:r>
            <a:r>
              <a:rPr lang="en-US" sz="1800">
                <a:solidFill>
                  <a:srgbClr val="000000"/>
                </a:solidFill>
                <a:latin typeface="Cy Grotesk Key Bold"/>
                <a:ea typeface="Cy Grotesk Key Bold"/>
                <a:cs typeface="Cy Grotesk Key Bold"/>
                <a:sym typeface="Cy Grotesk Key Bold"/>
              </a:rPr>
              <a:t>multiclass classification problem</a:t>
            </a:r>
            <a:r>
              <a:rPr lang="en-US" sz="1800">
                <a:solidFill>
                  <a:srgbClr val="000000"/>
                </a:solidFill>
                <a:latin typeface="Cy Grotesk Key"/>
                <a:ea typeface="Cy Grotesk Key"/>
                <a:cs typeface="Cy Grotesk Key"/>
                <a:sym typeface="Cy Grotesk Key"/>
              </a:rPr>
              <a:t>.</a:t>
            </a:r>
          </a:p>
          <a:p>
            <a:pPr algn="just">
              <a:lnSpc>
                <a:spcPts val="2520"/>
              </a:lnSpc>
            </a:pPr>
          </a:p>
          <a:p>
            <a:pPr algn="just">
              <a:lnSpc>
                <a:spcPts val="2520"/>
              </a:lnSpc>
            </a:pPr>
            <a:r>
              <a:rPr lang="en-US" sz="1800">
                <a:solidFill>
                  <a:srgbClr val="000000"/>
                </a:solidFill>
                <a:latin typeface="Cy Grotesk Key"/>
                <a:ea typeface="Cy Grotesk Key"/>
                <a:cs typeface="Cy Grotesk Key"/>
                <a:sym typeface="Cy Grotesk Key"/>
              </a:rPr>
              <a:t>We shall split the dataset for training and testing with the current structure of the dataset, meaning 80/20 train test split. (As there are 60,000 train images and 10,000 test images).</a:t>
            </a:r>
          </a:p>
          <a:p>
            <a:pPr algn="just">
              <a:lnSpc>
                <a:spcPts val="2520"/>
              </a:lnSpc>
            </a:pPr>
          </a:p>
          <a:p>
            <a:pPr algn="just">
              <a:lnSpc>
                <a:spcPts val="2520"/>
              </a:lnSpc>
            </a:pPr>
            <a:r>
              <a:rPr lang="en-US" sz="1800">
                <a:solidFill>
                  <a:srgbClr val="000000"/>
                </a:solidFill>
                <a:latin typeface="Cy Grotesk Key"/>
                <a:ea typeface="Cy Grotesk Key"/>
                <a:cs typeface="Cy Grotesk Key"/>
                <a:sym typeface="Cy Grotesk Key"/>
              </a:rPr>
              <a:t>WE WILL BE KEEPING IN MINID THE FOLLOWING </a:t>
            </a:r>
            <a:r>
              <a:rPr lang="en-US" sz="1800" u="sng">
                <a:solidFill>
                  <a:srgbClr val="000000"/>
                </a:solidFill>
                <a:latin typeface="Cy Grotesk Key Bold"/>
                <a:ea typeface="Cy Grotesk Key Bold"/>
                <a:cs typeface="Cy Grotesk Key Bold"/>
                <a:sym typeface="Cy Grotesk Key Bold"/>
              </a:rPr>
              <a:t>QESTIONS:</a:t>
            </a:r>
          </a:p>
          <a:p>
            <a:pPr algn="just">
              <a:lnSpc>
                <a:spcPts val="2520"/>
              </a:lnSpc>
            </a:pPr>
          </a:p>
          <a:p>
            <a:pPr algn="just">
              <a:lnSpc>
                <a:spcPts val="2520"/>
              </a:lnSpc>
            </a:pPr>
            <a:r>
              <a:rPr lang="en-US" sz="1800">
                <a:solidFill>
                  <a:srgbClr val="000000"/>
                </a:solidFill>
                <a:latin typeface="Cy Grotesk Key Bold"/>
                <a:ea typeface="Cy Grotesk Key Bold"/>
                <a:cs typeface="Cy Grotesk Key Bold"/>
                <a:sym typeface="Cy Grotesk Key Bold"/>
              </a:rPr>
              <a:t>A)</a:t>
            </a:r>
            <a:r>
              <a:rPr lang="en-US" sz="1800">
                <a:solidFill>
                  <a:srgbClr val="000000"/>
                </a:solidFill>
                <a:latin typeface="Cy Grotesk Key"/>
                <a:ea typeface="Cy Grotesk Key"/>
                <a:cs typeface="Cy Grotesk Key"/>
                <a:sym typeface="Cy Grotesk Key"/>
              </a:rPr>
              <a:t> WHAT IS THE DISTRIBUTION OF THE 10 CLASSES IN THE DATASET?</a:t>
            </a:r>
          </a:p>
          <a:p>
            <a:pPr algn="just">
              <a:lnSpc>
                <a:spcPts val="2520"/>
              </a:lnSpc>
            </a:pPr>
          </a:p>
          <a:p>
            <a:pPr algn="just">
              <a:lnSpc>
                <a:spcPts val="2520"/>
              </a:lnSpc>
            </a:pPr>
            <a:r>
              <a:rPr lang="en-US" sz="1800">
                <a:solidFill>
                  <a:srgbClr val="000000"/>
                </a:solidFill>
                <a:latin typeface="Cy Grotesk Key Bold"/>
                <a:ea typeface="Cy Grotesk Key Bold"/>
                <a:cs typeface="Cy Grotesk Key Bold"/>
                <a:sym typeface="Cy Grotesk Key Bold"/>
              </a:rPr>
              <a:t>B)</a:t>
            </a:r>
            <a:r>
              <a:rPr lang="en-US" sz="1800">
                <a:solidFill>
                  <a:srgbClr val="000000"/>
                </a:solidFill>
                <a:latin typeface="Cy Grotesk Key"/>
                <a:ea typeface="Cy Grotesk Key"/>
                <a:cs typeface="Cy Grotesk Key"/>
                <a:sym typeface="Cy Grotesk Key"/>
              </a:rPr>
              <a:t> HOW DO SIMPLE MODELS PERFORM ON THIS DATASET?</a:t>
            </a:r>
          </a:p>
          <a:p>
            <a:pPr algn="just">
              <a:lnSpc>
                <a:spcPts val="2520"/>
              </a:lnSpc>
            </a:pPr>
          </a:p>
          <a:p>
            <a:pPr algn="just">
              <a:lnSpc>
                <a:spcPts val="2520"/>
              </a:lnSpc>
            </a:pPr>
            <a:r>
              <a:rPr lang="en-US" sz="1800">
                <a:solidFill>
                  <a:srgbClr val="000000"/>
                </a:solidFill>
                <a:latin typeface="Cy Grotesk Key Bold"/>
                <a:ea typeface="Cy Grotesk Key Bold"/>
                <a:cs typeface="Cy Grotesk Key Bold"/>
                <a:sym typeface="Cy Grotesk Key Bold"/>
              </a:rPr>
              <a:t>C)</a:t>
            </a:r>
            <a:r>
              <a:rPr lang="en-US" sz="1800">
                <a:solidFill>
                  <a:srgbClr val="000000"/>
                </a:solidFill>
                <a:latin typeface="Cy Grotesk Key"/>
                <a:ea typeface="Cy Grotesk Key"/>
                <a:cs typeface="Cy Grotesk Key"/>
                <a:sym typeface="Cy Grotesk Key"/>
              </a:rPr>
              <a:t> CAN MORE COMPLEX MODELS IMPROVE THE CLASSIFICATION ACCURACY?</a:t>
            </a:r>
          </a:p>
          <a:p>
            <a:pPr algn="just">
              <a:lnSpc>
                <a:spcPts val="2520"/>
              </a:lnSpc>
            </a:pPr>
          </a:p>
          <a:p>
            <a:pPr algn="just">
              <a:lnSpc>
                <a:spcPts val="2520"/>
              </a:lnSpc>
            </a:pPr>
            <a:r>
              <a:rPr lang="en-US" sz="1800">
                <a:solidFill>
                  <a:srgbClr val="000000"/>
                </a:solidFill>
                <a:latin typeface="Cy Grotesk Key Bold"/>
                <a:ea typeface="Cy Grotesk Key Bold"/>
                <a:cs typeface="Cy Grotesk Key Bold"/>
                <a:sym typeface="Cy Grotesk Key Bold"/>
              </a:rPr>
              <a:t>D)</a:t>
            </a:r>
            <a:r>
              <a:rPr lang="en-US" sz="1800">
                <a:solidFill>
                  <a:srgbClr val="000000"/>
                </a:solidFill>
                <a:latin typeface="Cy Grotesk Key"/>
                <a:ea typeface="Cy Grotesk Key"/>
                <a:cs typeface="Cy Grotesk Key"/>
                <a:sym typeface="Cy Grotesk Key"/>
              </a:rPr>
              <a:t> WHAT ARE THE TRADE-OFFS BETWEEN DIFFERENT MODELS?</a:t>
            </a:r>
          </a:p>
          <a:p>
            <a:pPr algn="just">
              <a:lnSpc>
                <a:spcPts val="2520"/>
              </a:lnSpc>
            </a:pPr>
          </a:p>
          <a:p>
            <a:pPr algn="just">
              <a:lnSpc>
                <a:spcPts val="2520"/>
              </a:lnSpc>
            </a:pPr>
            <a:r>
              <a:rPr lang="en-US" sz="1800">
                <a:solidFill>
                  <a:srgbClr val="000000"/>
                </a:solidFill>
                <a:latin typeface="Cy Grotesk Key Bold"/>
                <a:ea typeface="Cy Grotesk Key Bold"/>
                <a:cs typeface="Cy Grotesk Key Bold"/>
                <a:sym typeface="Cy Grotesk Key Bold"/>
              </a:rPr>
              <a:t>E)</a:t>
            </a:r>
            <a:r>
              <a:rPr lang="en-US" sz="1800">
                <a:solidFill>
                  <a:srgbClr val="000000"/>
                </a:solidFill>
                <a:latin typeface="Cy Grotesk Key"/>
                <a:ea typeface="Cy Grotesk Key"/>
                <a:cs typeface="Cy Grotesk Key"/>
                <a:sym typeface="Cy Grotesk Key"/>
              </a:rPr>
              <a:t> WHAT ARE THE MOST COMMON MISCLASSIFICATIONS MADE BY THE MODELS?</a:t>
            </a:r>
          </a:p>
          <a:p>
            <a:pPr algn="just">
              <a:lnSpc>
                <a:spcPts val="2520"/>
              </a:lnSpc>
            </a:pPr>
          </a:p>
        </p:txBody>
      </p:sp>
      <p:sp>
        <p:nvSpPr>
          <p:cNvPr name="Freeform 13" id="13"/>
          <p:cNvSpPr/>
          <p:nvPr/>
        </p:nvSpPr>
        <p:spPr>
          <a:xfrm flipH="false" flipV="false" rot="-5400000">
            <a:off x="17673764" y="9715880"/>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1028700" y="450583"/>
            <a:ext cx="16230600" cy="736284"/>
            <a:chOff x="0" y="0"/>
            <a:chExt cx="5486612" cy="248894"/>
          </a:xfrm>
        </p:grpSpPr>
        <p:sp>
          <p:nvSpPr>
            <p:cNvPr name="Freeform 4" id="4"/>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42257"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77300" y="1164364"/>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12344"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17673764" y="9715880"/>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28700" y="4259336"/>
            <a:ext cx="13341770" cy="5352311"/>
          </a:xfrm>
          <a:custGeom>
            <a:avLst/>
            <a:gdLst/>
            <a:ahLst/>
            <a:cxnLst/>
            <a:rect r="r" b="b" t="t" l="l"/>
            <a:pathLst>
              <a:path h="5352311" w="13341770">
                <a:moveTo>
                  <a:pt x="0" y="0"/>
                </a:moveTo>
                <a:lnTo>
                  <a:pt x="13341770" y="0"/>
                </a:lnTo>
                <a:lnTo>
                  <a:pt x="13341770" y="5352312"/>
                </a:lnTo>
                <a:lnTo>
                  <a:pt x="0" y="5352312"/>
                </a:lnTo>
                <a:lnTo>
                  <a:pt x="0" y="0"/>
                </a:lnTo>
                <a:close/>
              </a:path>
            </a:pathLst>
          </a:custGeom>
          <a:blipFill>
            <a:blip r:embed="rId5"/>
            <a:stretch>
              <a:fillRect l="-327" t="0" r="-327" b="0"/>
            </a:stretch>
          </a:blipFill>
        </p:spPr>
      </p:sp>
      <p:sp>
        <p:nvSpPr>
          <p:cNvPr name="TextBox 11" id="11"/>
          <p:cNvSpPr txBox="true"/>
          <p:nvPr/>
        </p:nvSpPr>
        <p:spPr>
          <a:xfrm rot="0">
            <a:off x="1441293" y="658227"/>
            <a:ext cx="3223633" cy="342117"/>
          </a:xfrm>
          <a:prstGeom prst="rect">
            <a:avLst/>
          </a:prstGeom>
        </p:spPr>
        <p:txBody>
          <a:bodyPr anchor="t" rtlCol="false" tIns="0" lIns="0" bIns="0" rIns="0">
            <a:spAutoFit/>
          </a:bodyPr>
          <a:lstStyle/>
          <a:p>
            <a:pPr algn="l">
              <a:lnSpc>
                <a:spcPts val="2600"/>
              </a:lnSpc>
            </a:pPr>
            <a:r>
              <a:rPr lang="en-US" sz="2600">
                <a:solidFill>
                  <a:srgbClr val="0400CD"/>
                </a:solidFill>
                <a:latin typeface="Cy Grotesk Key Bold"/>
                <a:ea typeface="Cy Grotesk Key Bold"/>
                <a:cs typeface="Cy Grotesk Key Bold"/>
                <a:sym typeface="Cy Grotesk Key Bold"/>
              </a:rPr>
              <a:t>FASHION MINST</a:t>
            </a:r>
          </a:p>
        </p:txBody>
      </p:sp>
      <p:sp>
        <p:nvSpPr>
          <p:cNvPr name="TextBox 12" id="12"/>
          <p:cNvSpPr txBox="true"/>
          <p:nvPr/>
        </p:nvSpPr>
        <p:spPr>
          <a:xfrm rot="0">
            <a:off x="1028700" y="1525218"/>
            <a:ext cx="13586979" cy="1219200"/>
          </a:xfrm>
          <a:prstGeom prst="rect">
            <a:avLst/>
          </a:prstGeom>
        </p:spPr>
        <p:txBody>
          <a:bodyPr anchor="t" rtlCol="false" tIns="0" lIns="0" bIns="0" rIns="0">
            <a:spAutoFit/>
          </a:bodyPr>
          <a:lstStyle/>
          <a:p>
            <a:pPr algn="l">
              <a:lnSpc>
                <a:spcPts val="9000"/>
              </a:lnSpc>
            </a:pPr>
            <a:r>
              <a:rPr lang="en-US" sz="9000">
                <a:solidFill>
                  <a:srgbClr val="0400CD"/>
                </a:solidFill>
                <a:latin typeface="Cy Grotesk Grand Bold"/>
                <a:ea typeface="Cy Grotesk Grand Bold"/>
                <a:cs typeface="Cy Grotesk Grand Bold"/>
                <a:sym typeface="Cy Grotesk Grand Bold"/>
              </a:rPr>
              <a:t>INTRODUCTION</a:t>
            </a:r>
          </a:p>
        </p:txBody>
      </p:sp>
      <p:sp>
        <p:nvSpPr>
          <p:cNvPr name="TextBox 13" id="13"/>
          <p:cNvSpPr txBox="true"/>
          <p:nvPr/>
        </p:nvSpPr>
        <p:spPr>
          <a:xfrm rot="0">
            <a:off x="1028700" y="2963493"/>
            <a:ext cx="9259448"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DATASET SAMPLE</a:t>
            </a:r>
          </a:p>
        </p:txBody>
      </p:sp>
      <p:sp>
        <p:nvSpPr>
          <p:cNvPr name="TextBox 14" id="14"/>
          <p:cNvSpPr txBox="true"/>
          <p:nvPr/>
        </p:nvSpPr>
        <p:spPr>
          <a:xfrm rot="0">
            <a:off x="1028700" y="3443479"/>
            <a:ext cx="17110021" cy="944545"/>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BELOW WE CAN SEE A SAMPLE OF THE DATASET. AS MENTIONED EACH IMAGE IS A GREY SCALE IMAGE OF THE SIZE (28,28). THE FOLLWING CLASSES ARE: </a:t>
            </a:r>
            <a:r>
              <a:rPr lang="en-US" sz="1800">
                <a:solidFill>
                  <a:srgbClr val="000000"/>
                </a:solidFill>
                <a:latin typeface="Cy Grotesk Key Bold"/>
                <a:ea typeface="Cy Grotesk Key Bold"/>
                <a:cs typeface="Cy Grotesk Key Bold"/>
                <a:sym typeface="Cy Grotesk Key Bold"/>
              </a:rPr>
              <a:t>T-SHIRT, TROUSERS (PANTS), PULLOVER, DRESS, COAT, SANDAL, SHIRT, SNEAKER, BAG AND ANKEL BOOT.</a:t>
            </a:r>
          </a:p>
          <a:p>
            <a:pPr algn="just">
              <a:lnSpc>
                <a:spcPts val="25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1028700" y="450583"/>
            <a:ext cx="16230600" cy="736284"/>
            <a:chOff x="0" y="0"/>
            <a:chExt cx="5486612" cy="248894"/>
          </a:xfrm>
        </p:grpSpPr>
        <p:sp>
          <p:nvSpPr>
            <p:cNvPr name="Freeform 4" id="4"/>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42257"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77300" y="1164364"/>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12344"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17673764" y="9715880"/>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28700" y="4264310"/>
            <a:ext cx="13855718" cy="5833465"/>
          </a:xfrm>
          <a:custGeom>
            <a:avLst/>
            <a:gdLst/>
            <a:ahLst/>
            <a:cxnLst/>
            <a:rect r="r" b="b" t="t" l="l"/>
            <a:pathLst>
              <a:path h="5833465" w="13855718">
                <a:moveTo>
                  <a:pt x="0" y="0"/>
                </a:moveTo>
                <a:lnTo>
                  <a:pt x="13855718" y="0"/>
                </a:lnTo>
                <a:lnTo>
                  <a:pt x="13855718" y="5833465"/>
                </a:lnTo>
                <a:lnTo>
                  <a:pt x="0" y="5833465"/>
                </a:lnTo>
                <a:lnTo>
                  <a:pt x="0" y="0"/>
                </a:lnTo>
                <a:close/>
              </a:path>
            </a:pathLst>
          </a:custGeom>
          <a:blipFill>
            <a:blip r:embed="rId5"/>
            <a:stretch>
              <a:fillRect l="0" t="0" r="0" b="0"/>
            </a:stretch>
          </a:blipFill>
        </p:spPr>
      </p:sp>
      <p:sp>
        <p:nvSpPr>
          <p:cNvPr name="TextBox 11" id="11"/>
          <p:cNvSpPr txBox="true"/>
          <p:nvPr/>
        </p:nvSpPr>
        <p:spPr>
          <a:xfrm rot="0">
            <a:off x="1441293" y="658227"/>
            <a:ext cx="3223633" cy="342117"/>
          </a:xfrm>
          <a:prstGeom prst="rect">
            <a:avLst/>
          </a:prstGeom>
        </p:spPr>
        <p:txBody>
          <a:bodyPr anchor="t" rtlCol="false" tIns="0" lIns="0" bIns="0" rIns="0">
            <a:spAutoFit/>
          </a:bodyPr>
          <a:lstStyle/>
          <a:p>
            <a:pPr algn="l">
              <a:lnSpc>
                <a:spcPts val="2600"/>
              </a:lnSpc>
            </a:pPr>
            <a:r>
              <a:rPr lang="en-US" sz="2600">
                <a:solidFill>
                  <a:srgbClr val="0400CD"/>
                </a:solidFill>
                <a:latin typeface="Cy Grotesk Key Bold"/>
                <a:ea typeface="Cy Grotesk Key Bold"/>
                <a:cs typeface="Cy Grotesk Key Bold"/>
                <a:sym typeface="Cy Grotesk Key Bold"/>
              </a:rPr>
              <a:t>FASHION MINST</a:t>
            </a:r>
          </a:p>
        </p:txBody>
      </p:sp>
      <p:sp>
        <p:nvSpPr>
          <p:cNvPr name="TextBox 12" id="12"/>
          <p:cNvSpPr txBox="true"/>
          <p:nvPr/>
        </p:nvSpPr>
        <p:spPr>
          <a:xfrm rot="0">
            <a:off x="1028700" y="1525218"/>
            <a:ext cx="13586979" cy="1219200"/>
          </a:xfrm>
          <a:prstGeom prst="rect">
            <a:avLst/>
          </a:prstGeom>
        </p:spPr>
        <p:txBody>
          <a:bodyPr anchor="t" rtlCol="false" tIns="0" lIns="0" bIns="0" rIns="0">
            <a:spAutoFit/>
          </a:bodyPr>
          <a:lstStyle/>
          <a:p>
            <a:pPr algn="l">
              <a:lnSpc>
                <a:spcPts val="9000"/>
              </a:lnSpc>
            </a:pPr>
            <a:r>
              <a:rPr lang="en-US" sz="9000">
                <a:solidFill>
                  <a:srgbClr val="0400CD"/>
                </a:solidFill>
                <a:latin typeface="Cy Grotesk Grand Bold"/>
                <a:ea typeface="Cy Grotesk Grand Bold"/>
                <a:cs typeface="Cy Grotesk Grand Bold"/>
                <a:sym typeface="Cy Grotesk Grand Bold"/>
              </a:rPr>
              <a:t>INTRODUCTION</a:t>
            </a:r>
          </a:p>
        </p:txBody>
      </p:sp>
      <p:sp>
        <p:nvSpPr>
          <p:cNvPr name="TextBox 13" id="13"/>
          <p:cNvSpPr txBox="true"/>
          <p:nvPr/>
        </p:nvSpPr>
        <p:spPr>
          <a:xfrm rot="0">
            <a:off x="1028700" y="2963493"/>
            <a:ext cx="9259448"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DATASET DISTRIBUTION</a:t>
            </a:r>
          </a:p>
        </p:txBody>
      </p:sp>
      <p:sp>
        <p:nvSpPr>
          <p:cNvPr name="TextBox 14" id="14"/>
          <p:cNvSpPr txBox="true"/>
          <p:nvPr/>
        </p:nvSpPr>
        <p:spPr>
          <a:xfrm rot="0">
            <a:off x="1028700" y="3443479"/>
            <a:ext cx="17110021" cy="630331"/>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WE USED A 80/20 TRAIN TEST SPLIT FOR THE DATASET. WE CAN ALSO SEE THE DISTRIBUTTION OF OUR DATASET IS </a:t>
            </a:r>
            <a:r>
              <a:rPr lang="en-US" sz="1800">
                <a:solidFill>
                  <a:srgbClr val="000000"/>
                </a:solidFill>
                <a:latin typeface="Cy Grotesk Key Bold"/>
                <a:ea typeface="Cy Grotesk Key Bold"/>
                <a:cs typeface="Cy Grotesk Key Bold"/>
                <a:sym typeface="Cy Grotesk Key Bold"/>
              </a:rPr>
              <a:t>EVENLY DISTRIBUTED ACROSS THE CLASSES</a:t>
            </a:r>
            <a:r>
              <a:rPr lang="en-US" sz="1800">
                <a:solidFill>
                  <a:srgbClr val="000000"/>
                </a:solidFill>
                <a:latin typeface="Cy Grotesk Key"/>
                <a:ea typeface="Cy Grotesk Key"/>
                <a:cs typeface="Cy Grotesk Key"/>
                <a:sym typeface="Cy Grotesk Key"/>
              </a:rPr>
              <a:t> IN THE TRAINING AND TESTING 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1028700" y="217298"/>
            <a:ext cx="16230600" cy="736284"/>
            <a:chOff x="0" y="0"/>
            <a:chExt cx="5486612" cy="248894"/>
          </a:xfrm>
        </p:grpSpPr>
        <p:sp>
          <p:nvSpPr>
            <p:cNvPr name="Freeform 4" id="4"/>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42257"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77300" y="1164364"/>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12344"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441293" y="424942"/>
            <a:ext cx="3223633" cy="342117"/>
          </a:xfrm>
          <a:prstGeom prst="rect">
            <a:avLst/>
          </a:prstGeom>
        </p:spPr>
        <p:txBody>
          <a:bodyPr anchor="t" rtlCol="false" tIns="0" lIns="0" bIns="0" rIns="0">
            <a:spAutoFit/>
          </a:bodyPr>
          <a:lstStyle/>
          <a:p>
            <a:pPr algn="l">
              <a:lnSpc>
                <a:spcPts val="2600"/>
              </a:lnSpc>
            </a:pPr>
            <a:r>
              <a:rPr lang="en-US" sz="2600">
                <a:solidFill>
                  <a:srgbClr val="0400CD"/>
                </a:solidFill>
                <a:latin typeface="Cy Grotesk Key Bold"/>
                <a:ea typeface="Cy Grotesk Key Bold"/>
                <a:cs typeface="Cy Grotesk Key Bold"/>
                <a:sym typeface="Cy Grotesk Key Bold"/>
              </a:rPr>
              <a:t>FASHION MINST</a:t>
            </a:r>
          </a:p>
        </p:txBody>
      </p:sp>
      <p:sp>
        <p:nvSpPr>
          <p:cNvPr name="TextBox 10" id="10"/>
          <p:cNvSpPr txBox="true"/>
          <p:nvPr/>
        </p:nvSpPr>
        <p:spPr>
          <a:xfrm rot="0">
            <a:off x="1115086" y="1076325"/>
            <a:ext cx="16230600" cy="693917"/>
          </a:xfrm>
          <a:prstGeom prst="rect">
            <a:avLst/>
          </a:prstGeom>
        </p:spPr>
        <p:txBody>
          <a:bodyPr anchor="t" rtlCol="false" tIns="0" lIns="0" bIns="0" rIns="0">
            <a:spAutoFit/>
          </a:bodyPr>
          <a:lstStyle/>
          <a:p>
            <a:pPr algn="l">
              <a:lnSpc>
                <a:spcPts val="5200"/>
              </a:lnSpc>
            </a:pPr>
            <a:r>
              <a:rPr lang="en-US" sz="5200">
                <a:solidFill>
                  <a:srgbClr val="0400CD"/>
                </a:solidFill>
                <a:latin typeface="Cy Grotesk Grand Bold"/>
                <a:ea typeface="Cy Grotesk Grand Bold"/>
                <a:cs typeface="Cy Grotesk Grand Bold"/>
                <a:sym typeface="Cy Grotesk Grand Bold"/>
              </a:rPr>
              <a:t>OUR MODELS</a:t>
            </a:r>
          </a:p>
        </p:txBody>
      </p:sp>
      <p:grpSp>
        <p:nvGrpSpPr>
          <p:cNvPr name="Group 11" id="11"/>
          <p:cNvGrpSpPr/>
          <p:nvPr/>
        </p:nvGrpSpPr>
        <p:grpSpPr>
          <a:xfrm rot="0">
            <a:off x="998979" y="2372110"/>
            <a:ext cx="17115227" cy="1998176"/>
            <a:chOff x="0" y="0"/>
            <a:chExt cx="5785653" cy="675466"/>
          </a:xfrm>
        </p:grpSpPr>
        <p:sp>
          <p:nvSpPr>
            <p:cNvPr name="Freeform 12" id="12"/>
            <p:cNvSpPr/>
            <p:nvPr/>
          </p:nvSpPr>
          <p:spPr>
            <a:xfrm flipH="false" flipV="false" rot="0">
              <a:off x="0" y="0"/>
              <a:ext cx="5785653" cy="675466"/>
            </a:xfrm>
            <a:custGeom>
              <a:avLst/>
              <a:gdLst/>
              <a:ahLst/>
              <a:cxnLst/>
              <a:rect r="r" b="b" t="t" l="l"/>
              <a:pathLst>
                <a:path h="675466" w="5785653">
                  <a:moveTo>
                    <a:pt x="13570" y="0"/>
                  </a:moveTo>
                  <a:lnTo>
                    <a:pt x="5772083" y="0"/>
                  </a:lnTo>
                  <a:cubicBezTo>
                    <a:pt x="5779577" y="0"/>
                    <a:pt x="5785653" y="6076"/>
                    <a:pt x="5785653" y="13570"/>
                  </a:cubicBezTo>
                  <a:lnTo>
                    <a:pt x="5785653" y="661896"/>
                  </a:lnTo>
                  <a:cubicBezTo>
                    <a:pt x="5785653" y="669390"/>
                    <a:pt x="5779577" y="675466"/>
                    <a:pt x="5772083" y="675466"/>
                  </a:cubicBezTo>
                  <a:lnTo>
                    <a:pt x="13570" y="675466"/>
                  </a:lnTo>
                  <a:cubicBezTo>
                    <a:pt x="6076" y="675466"/>
                    <a:pt x="0" y="669390"/>
                    <a:pt x="0" y="661896"/>
                  </a:cubicBezTo>
                  <a:lnTo>
                    <a:pt x="0" y="13570"/>
                  </a:lnTo>
                  <a:cubicBezTo>
                    <a:pt x="0" y="6076"/>
                    <a:pt x="6076" y="0"/>
                    <a:pt x="13570"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38100"/>
              <a:ext cx="5785653" cy="713566"/>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617009" y="3002627"/>
            <a:ext cx="16310005" cy="1572971"/>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AS EXPECTED THE MOST COMMON CLASS IS EQAUL IN OUR SENERIO (AS ALL CLASSES HAVE THE SAME AMOUNT OF IMAGES IN THE TEST AND TRIAN DATA SETS), HENCE WHEN WE PREDICT WE SHOULD RECIVE 10% ACCURACY. </a:t>
            </a:r>
            <a:r>
              <a:rPr lang="en-US" sz="1800">
                <a:solidFill>
                  <a:srgbClr val="000000"/>
                </a:solidFill>
                <a:latin typeface="Cy Grotesk Key"/>
                <a:ea typeface="Cy Grotesk Key"/>
                <a:cs typeface="Cy Grotesk Key"/>
                <a:sym typeface="Cy Grotesk Key"/>
              </a:rPr>
              <a:t>Let it be noted that any future model that dose not surpass this dummy classifier may be considered usless as this is our benchmark that one MUST pass in order to be considered usful.</a:t>
            </a:r>
          </a:p>
          <a:p>
            <a:pPr algn="just">
              <a:lnSpc>
                <a:spcPts val="2520"/>
              </a:lnSpc>
            </a:pPr>
          </a:p>
        </p:txBody>
      </p:sp>
      <p:sp>
        <p:nvSpPr>
          <p:cNvPr name="TextBox 15" id="15"/>
          <p:cNvSpPr txBox="true"/>
          <p:nvPr/>
        </p:nvSpPr>
        <p:spPr>
          <a:xfrm rot="0">
            <a:off x="1617009" y="2585947"/>
            <a:ext cx="15638097"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DUMMY CLASSIFIER ~ 10% ACCURACY</a:t>
            </a:r>
          </a:p>
        </p:txBody>
      </p:sp>
      <p:sp>
        <p:nvSpPr>
          <p:cNvPr name="Freeform 16" id="16"/>
          <p:cNvSpPr/>
          <p:nvPr/>
        </p:nvSpPr>
        <p:spPr>
          <a:xfrm flipH="false" flipV="false" rot="0">
            <a:off x="17764366" y="9808002"/>
            <a:ext cx="389751" cy="389751"/>
          </a:xfrm>
          <a:custGeom>
            <a:avLst/>
            <a:gdLst/>
            <a:ahLst/>
            <a:cxnLst/>
            <a:rect r="r" b="b" t="t" l="l"/>
            <a:pathLst>
              <a:path h="389751" w="389751">
                <a:moveTo>
                  <a:pt x="0" y="0"/>
                </a:moveTo>
                <a:lnTo>
                  <a:pt x="389751" y="0"/>
                </a:lnTo>
                <a:lnTo>
                  <a:pt x="389751" y="389751"/>
                </a:lnTo>
                <a:lnTo>
                  <a:pt x="0" y="3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998979" y="4610505"/>
            <a:ext cx="17115227" cy="4265111"/>
            <a:chOff x="0" y="0"/>
            <a:chExt cx="5785653" cy="1441784"/>
          </a:xfrm>
        </p:grpSpPr>
        <p:sp>
          <p:nvSpPr>
            <p:cNvPr name="Freeform 18" id="18"/>
            <p:cNvSpPr/>
            <p:nvPr/>
          </p:nvSpPr>
          <p:spPr>
            <a:xfrm flipH="false" flipV="false" rot="0">
              <a:off x="0" y="0"/>
              <a:ext cx="5785653" cy="1441784"/>
            </a:xfrm>
            <a:custGeom>
              <a:avLst/>
              <a:gdLst/>
              <a:ahLst/>
              <a:cxnLst/>
              <a:rect r="r" b="b" t="t" l="l"/>
              <a:pathLst>
                <a:path h="1441784" w="5785653">
                  <a:moveTo>
                    <a:pt x="13570" y="0"/>
                  </a:moveTo>
                  <a:lnTo>
                    <a:pt x="5772083" y="0"/>
                  </a:lnTo>
                  <a:cubicBezTo>
                    <a:pt x="5779577" y="0"/>
                    <a:pt x="5785653" y="6076"/>
                    <a:pt x="5785653" y="13570"/>
                  </a:cubicBezTo>
                  <a:lnTo>
                    <a:pt x="5785653" y="1428213"/>
                  </a:lnTo>
                  <a:cubicBezTo>
                    <a:pt x="5785653" y="1435708"/>
                    <a:pt x="5779577" y="1441784"/>
                    <a:pt x="5772083" y="1441784"/>
                  </a:cubicBezTo>
                  <a:lnTo>
                    <a:pt x="13570" y="1441784"/>
                  </a:lnTo>
                  <a:cubicBezTo>
                    <a:pt x="6076" y="1441784"/>
                    <a:pt x="0" y="1435708"/>
                    <a:pt x="0" y="1428213"/>
                  </a:cubicBezTo>
                  <a:lnTo>
                    <a:pt x="0" y="13570"/>
                  </a:lnTo>
                  <a:cubicBezTo>
                    <a:pt x="0" y="6076"/>
                    <a:pt x="6076" y="0"/>
                    <a:pt x="13570" y="0"/>
                  </a:cubicBezTo>
                  <a:close/>
                </a:path>
              </a:pathLst>
            </a:custGeom>
            <a:solidFill>
              <a:srgbClr val="000000">
                <a:alpha val="0"/>
              </a:srgbClr>
            </a:solidFill>
            <a:ln w="38100" cap="rnd">
              <a:solidFill>
                <a:srgbClr val="000000"/>
              </a:solidFill>
              <a:prstDash val="solid"/>
              <a:round/>
            </a:ln>
          </p:spPr>
        </p:sp>
        <p:sp>
          <p:nvSpPr>
            <p:cNvPr name="TextBox 19" id="19"/>
            <p:cNvSpPr txBox="true"/>
            <p:nvPr/>
          </p:nvSpPr>
          <p:spPr>
            <a:xfrm>
              <a:off x="0" y="-38100"/>
              <a:ext cx="5785653" cy="1479884"/>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1617009" y="5237653"/>
            <a:ext cx="16310005" cy="3772465"/>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WE WANTED TO EXTEND THE PERCEPTRON BINARY CLASS FUNCTUNALITY TO A MULTICLASS PROBLEM LIKE OUR OWN, THIS IS DONE IIN THE SKLEARN LIBRARY BY IMPLEMENTING THE </a:t>
            </a:r>
            <a:r>
              <a:rPr lang="en-US" sz="1800">
                <a:solidFill>
                  <a:srgbClr val="000000"/>
                </a:solidFill>
                <a:latin typeface="Cy Grotesk Key Bold"/>
                <a:ea typeface="Cy Grotesk Key Bold"/>
                <a:cs typeface="Cy Grotesk Key Bold"/>
                <a:sym typeface="Cy Grotesk Key Bold"/>
              </a:rPr>
              <a:t>ONE-VS-REST (OVR) MULTICLASS STRATEGY.</a:t>
            </a:r>
            <a:r>
              <a:rPr lang="en-US" sz="1800">
                <a:solidFill>
                  <a:srgbClr val="000000"/>
                </a:solidFill>
                <a:latin typeface="Cy Grotesk Key"/>
                <a:ea typeface="Cy Grotesk Key"/>
                <a:cs typeface="Cy Grotesk Key"/>
                <a:sym typeface="Cy Grotesk Key"/>
              </a:rPr>
              <a:t> THE ONE-VS-REST STRATEGY ALLOWS PERCEPTRON TO </a:t>
            </a:r>
            <a:r>
              <a:rPr lang="en-US" sz="1800">
                <a:solidFill>
                  <a:srgbClr val="000000"/>
                </a:solidFill>
                <a:latin typeface="Cy Grotesk Key Bold"/>
                <a:ea typeface="Cy Grotesk Key Bold"/>
                <a:cs typeface="Cy Grotesk Key Bold"/>
                <a:sym typeface="Cy Grotesk Key Bold"/>
              </a:rPr>
              <a:t>TRAIN A SEPARATE MODEL FOR EACH CLASS COMPARING WITH ALL THE REMAINING CLASSES.</a:t>
            </a:r>
            <a:r>
              <a:rPr lang="en-US" sz="1800">
                <a:solidFill>
                  <a:srgbClr val="000000"/>
                </a:solidFill>
                <a:latin typeface="Cy Grotesk Key"/>
                <a:ea typeface="Cy Grotesk Key"/>
                <a:cs typeface="Cy Grotesk Key"/>
                <a:sym typeface="Cy Grotesk Key"/>
              </a:rPr>
              <a:t>THIS METHOD CREATES </a:t>
            </a:r>
            <a:r>
              <a:rPr lang="en-US" sz="1800">
                <a:solidFill>
                  <a:srgbClr val="000000"/>
                </a:solidFill>
                <a:latin typeface="Cy Grotesk Key Bold"/>
                <a:ea typeface="Cy Grotesk Key Bold"/>
                <a:cs typeface="Cy Grotesk Key Bold"/>
                <a:sym typeface="Cy Grotesk Key Bold"/>
              </a:rPr>
              <a:t>ONE PERCEPTRON MODEL FOR EACH CLASS AGAINST ALL OTHER CLASSES.</a:t>
            </a:r>
            <a:r>
              <a:rPr lang="en-US" sz="1800">
                <a:solidFill>
                  <a:srgbClr val="000000"/>
                </a:solidFill>
                <a:latin typeface="Cy Grotesk Key"/>
                <a:ea typeface="Cy Grotesk Key"/>
                <a:cs typeface="Cy Grotesk Key"/>
                <a:sym typeface="Cy Grotesk Key"/>
              </a:rPr>
              <a:t> IF THE TARGET VECTOR HAS FOUR CLASSES (E.G. HAT, PANTS, GLOVES, SOCKS), THIS STRATEGY WILL CREATE FOUR SEPARATE MODELS IN THE FOLLOWING WAY.</a:t>
            </a:r>
          </a:p>
          <a:p>
            <a:pPr algn="just" marL="388625" indent="-194312" lvl="1">
              <a:lnSpc>
                <a:spcPts val="2520"/>
              </a:lnSpc>
              <a:buFont typeface="Arial"/>
              <a:buChar char="•"/>
            </a:pPr>
            <a:r>
              <a:rPr lang="en-US" sz="1800">
                <a:solidFill>
                  <a:srgbClr val="000000"/>
                </a:solidFill>
                <a:latin typeface="Cy Grotesk Key Bold"/>
                <a:ea typeface="Cy Grotesk Key Bold"/>
                <a:cs typeface="Cy Grotesk Key Bold"/>
                <a:sym typeface="Cy Grotesk Key Bold"/>
              </a:rPr>
              <a:t>MODEL 1:</a:t>
            </a:r>
            <a:r>
              <a:rPr lang="en-US" sz="1800">
                <a:solidFill>
                  <a:srgbClr val="000000"/>
                </a:solidFill>
                <a:latin typeface="Cy Grotesk Key"/>
                <a:ea typeface="Cy Grotesk Key"/>
                <a:cs typeface="Cy Grotesk Key"/>
                <a:sym typeface="Cy Grotesk Key"/>
              </a:rPr>
              <a:t> HAT VS [PANTS, GLOVES, SOCKS]</a:t>
            </a:r>
          </a:p>
          <a:p>
            <a:pPr algn="just" marL="388625" indent="-194312" lvl="1">
              <a:lnSpc>
                <a:spcPts val="2520"/>
              </a:lnSpc>
              <a:buFont typeface="Arial"/>
              <a:buChar char="•"/>
            </a:pPr>
            <a:r>
              <a:rPr lang="en-US" sz="1800">
                <a:solidFill>
                  <a:srgbClr val="000000"/>
                </a:solidFill>
                <a:latin typeface="Cy Grotesk Key Bold"/>
                <a:ea typeface="Cy Grotesk Key Bold"/>
                <a:cs typeface="Cy Grotesk Key Bold"/>
                <a:sym typeface="Cy Grotesk Key Bold"/>
              </a:rPr>
              <a:t>MODEL 2:</a:t>
            </a:r>
            <a:r>
              <a:rPr lang="en-US" sz="1800">
                <a:solidFill>
                  <a:srgbClr val="000000"/>
                </a:solidFill>
                <a:latin typeface="Cy Grotesk Key"/>
                <a:ea typeface="Cy Grotesk Key"/>
                <a:cs typeface="Cy Grotesk Key"/>
                <a:sym typeface="Cy Grotesk Key"/>
              </a:rPr>
              <a:t> PANTS VS [HAT, GLOVES, SOCKS]</a:t>
            </a:r>
          </a:p>
          <a:p>
            <a:pPr algn="just" marL="388625" indent="-194312" lvl="1">
              <a:lnSpc>
                <a:spcPts val="2520"/>
              </a:lnSpc>
              <a:buFont typeface="Arial"/>
              <a:buChar char="•"/>
            </a:pPr>
            <a:r>
              <a:rPr lang="en-US" sz="1800">
                <a:solidFill>
                  <a:srgbClr val="000000"/>
                </a:solidFill>
                <a:latin typeface="Cy Grotesk Key Bold"/>
                <a:ea typeface="Cy Grotesk Key Bold"/>
                <a:cs typeface="Cy Grotesk Key Bold"/>
                <a:sym typeface="Cy Grotesk Key Bold"/>
              </a:rPr>
              <a:t>MODEL 3:</a:t>
            </a:r>
            <a:r>
              <a:rPr lang="en-US" sz="1800">
                <a:solidFill>
                  <a:srgbClr val="000000"/>
                </a:solidFill>
                <a:latin typeface="Cy Grotesk Key"/>
                <a:ea typeface="Cy Grotesk Key"/>
                <a:cs typeface="Cy Grotesk Key"/>
                <a:sym typeface="Cy Grotesk Key"/>
              </a:rPr>
              <a:t> GLOVES VS [PANTS, HAT, SOCKS]</a:t>
            </a:r>
          </a:p>
          <a:p>
            <a:pPr algn="just" marL="388625" indent="-194312" lvl="1">
              <a:lnSpc>
                <a:spcPts val="2520"/>
              </a:lnSpc>
              <a:buFont typeface="Arial"/>
              <a:buChar char="•"/>
            </a:pPr>
            <a:r>
              <a:rPr lang="en-US" sz="1800">
                <a:solidFill>
                  <a:srgbClr val="000000"/>
                </a:solidFill>
                <a:latin typeface="Cy Grotesk Key Bold"/>
                <a:ea typeface="Cy Grotesk Key Bold"/>
                <a:cs typeface="Cy Grotesk Key Bold"/>
                <a:sym typeface="Cy Grotesk Key Bold"/>
              </a:rPr>
              <a:t>MODEL 4:</a:t>
            </a:r>
            <a:r>
              <a:rPr lang="en-US" sz="1800">
                <a:solidFill>
                  <a:srgbClr val="000000"/>
                </a:solidFill>
                <a:latin typeface="Cy Grotesk Key"/>
                <a:ea typeface="Cy Grotesk Key"/>
                <a:cs typeface="Cy Grotesk Key"/>
                <a:sym typeface="Cy Grotesk Key"/>
              </a:rPr>
              <a:t> SOCKS VS [PANTS, GLOVES, HAT]</a:t>
            </a:r>
          </a:p>
          <a:p>
            <a:pPr algn="just">
              <a:lnSpc>
                <a:spcPts val="2520"/>
              </a:lnSpc>
            </a:pPr>
          </a:p>
          <a:p>
            <a:pPr algn="just">
              <a:lnSpc>
                <a:spcPts val="2520"/>
              </a:lnSpc>
            </a:pPr>
            <a:r>
              <a:rPr lang="en-US" sz="1800">
                <a:solidFill>
                  <a:srgbClr val="000000"/>
                </a:solidFill>
                <a:latin typeface="Cy Grotesk Key"/>
                <a:ea typeface="Cy Grotesk Key"/>
                <a:cs typeface="Cy Grotesk Key"/>
                <a:sym typeface="Cy Grotesk Key"/>
              </a:rPr>
              <a:t>THIS WAY WE WERE ABLE TO USE PERCEPTRON WITH MULTIPLE CLASSES AND RECIVED AN ACCURACY OF ~80.83%</a:t>
            </a:r>
          </a:p>
          <a:p>
            <a:pPr algn="just">
              <a:lnSpc>
                <a:spcPts val="2520"/>
              </a:lnSpc>
            </a:pPr>
          </a:p>
        </p:txBody>
      </p:sp>
      <p:sp>
        <p:nvSpPr>
          <p:cNvPr name="TextBox 21" id="21"/>
          <p:cNvSpPr txBox="true"/>
          <p:nvPr/>
        </p:nvSpPr>
        <p:spPr>
          <a:xfrm rot="0">
            <a:off x="1617009" y="4824342"/>
            <a:ext cx="16310005"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PERCEPTRON ~ 80.83% ACCURACY</a:t>
            </a:r>
          </a:p>
        </p:txBody>
      </p:sp>
      <p:sp>
        <p:nvSpPr>
          <p:cNvPr name="TextBox 22" id="22"/>
          <p:cNvSpPr txBox="true"/>
          <p:nvPr/>
        </p:nvSpPr>
        <p:spPr>
          <a:xfrm rot="0">
            <a:off x="1115086" y="1846442"/>
            <a:ext cx="16310005" cy="316118"/>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Bold"/>
                <a:ea typeface="Cy Grotesk Key Bold"/>
                <a:cs typeface="Cy Grotesk Key Bold"/>
                <a:sym typeface="Cy Grotesk Key Bold"/>
              </a:rPr>
              <a:t>WE USED THE FOLLOWING MODLES AND MANAGED TO INCREASE THE MODELS ACCURACY WITH EACH APPROACH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1028700" y="217298"/>
            <a:ext cx="16230600" cy="736284"/>
            <a:chOff x="0" y="0"/>
            <a:chExt cx="5486612" cy="248894"/>
          </a:xfrm>
        </p:grpSpPr>
        <p:sp>
          <p:nvSpPr>
            <p:cNvPr name="Freeform 4" id="4"/>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42257"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77300" y="1164364"/>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12344"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441293" y="424942"/>
            <a:ext cx="3223633" cy="342117"/>
          </a:xfrm>
          <a:prstGeom prst="rect">
            <a:avLst/>
          </a:prstGeom>
        </p:spPr>
        <p:txBody>
          <a:bodyPr anchor="t" rtlCol="false" tIns="0" lIns="0" bIns="0" rIns="0">
            <a:spAutoFit/>
          </a:bodyPr>
          <a:lstStyle/>
          <a:p>
            <a:pPr algn="l">
              <a:lnSpc>
                <a:spcPts val="2600"/>
              </a:lnSpc>
            </a:pPr>
            <a:r>
              <a:rPr lang="en-US" sz="2600">
                <a:solidFill>
                  <a:srgbClr val="0400CD"/>
                </a:solidFill>
                <a:latin typeface="Cy Grotesk Key Bold"/>
                <a:ea typeface="Cy Grotesk Key Bold"/>
                <a:cs typeface="Cy Grotesk Key Bold"/>
                <a:sym typeface="Cy Grotesk Key Bold"/>
              </a:rPr>
              <a:t>FASHION MINST</a:t>
            </a:r>
          </a:p>
        </p:txBody>
      </p:sp>
      <p:sp>
        <p:nvSpPr>
          <p:cNvPr name="TextBox 10" id="10"/>
          <p:cNvSpPr txBox="true"/>
          <p:nvPr/>
        </p:nvSpPr>
        <p:spPr>
          <a:xfrm rot="0">
            <a:off x="1115086" y="1076325"/>
            <a:ext cx="16230600" cy="693917"/>
          </a:xfrm>
          <a:prstGeom prst="rect">
            <a:avLst/>
          </a:prstGeom>
        </p:spPr>
        <p:txBody>
          <a:bodyPr anchor="t" rtlCol="false" tIns="0" lIns="0" bIns="0" rIns="0">
            <a:spAutoFit/>
          </a:bodyPr>
          <a:lstStyle/>
          <a:p>
            <a:pPr algn="l">
              <a:lnSpc>
                <a:spcPts val="5200"/>
              </a:lnSpc>
            </a:pPr>
            <a:r>
              <a:rPr lang="en-US" sz="5200">
                <a:solidFill>
                  <a:srgbClr val="0400CD"/>
                </a:solidFill>
                <a:latin typeface="Cy Grotesk Grand Bold"/>
                <a:ea typeface="Cy Grotesk Grand Bold"/>
                <a:cs typeface="Cy Grotesk Grand Bold"/>
                <a:sym typeface="Cy Grotesk Grand Bold"/>
              </a:rPr>
              <a:t>OUR MODELS</a:t>
            </a:r>
          </a:p>
        </p:txBody>
      </p:sp>
      <p:grpSp>
        <p:nvGrpSpPr>
          <p:cNvPr name="Group 11" id="11"/>
          <p:cNvGrpSpPr/>
          <p:nvPr/>
        </p:nvGrpSpPr>
        <p:grpSpPr>
          <a:xfrm rot="0">
            <a:off x="998979" y="1861062"/>
            <a:ext cx="17115227" cy="2369496"/>
            <a:chOff x="0" y="0"/>
            <a:chExt cx="5785653" cy="800988"/>
          </a:xfrm>
        </p:grpSpPr>
        <p:sp>
          <p:nvSpPr>
            <p:cNvPr name="Freeform 12" id="12"/>
            <p:cNvSpPr/>
            <p:nvPr/>
          </p:nvSpPr>
          <p:spPr>
            <a:xfrm flipH="false" flipV="false" rot="0">
              <a:off x="0" y="0"/>
              <a:ext cx="5785653" cy="800988"/>
            </a:xfrm>
            <a:custGeom>
              <a:avLst/>
              <a:gdLst/>
              <a:ahLst/>
              <a:cxnLst/>
              <a:rect r="r" b="b" t="t" l="l"/>
              <a:pathLst>
                <a:path h="800988" w="5785653">
                  <a:moveTo>
                    <a:pt x="13570" y="0"/>
                  </a:moveTo>
                  <a:lnTo>
                    <a:pt x="5772083" y="0"/>
                  </a:lnTo>
                  <a:cubicBezTo>
                    <a:pt x="5779577" y="0"/>
                    <a:pt x="5785653" y="6076"/>
                    <a:pt x="5785653" y="13570"/>
                  </a:cubicBezTo>
                  <a:lnTo>
                    <a:pt x="5785653" y="787417"/>
                  </a:lnTo>
                  <a:cubicBezTo>
                    <a:pt x="5785653" y="794912"/>
                    <a:pt x="5779577" y="800988"/>
                    <a:pt x="5772083" y="800988"/>
                  </a:cubicBezTo>
                  <a:lnTo>
                    <a:pt x="13570" y="800988"/>
                  </a:lnTo>
                  <a:cubicBezTo>
                    <a:pt x="6076" y="800988"/>
                    <a:pt x="0" y="794912"/>
                    <a:pt x="0" y="787417"/>
                  </a:cubicBezTo>
                  <a:lnTo>
                    <a:pt x="0" y="13570"/>
                  </a:lnTo>
                  <a:cubicBezTo>
                    <a:pt x="0" y="6076"/>
                    <a:pt x="6076" y="0"/>
                    <a:pt x="13570"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38100"/>
              <a:ext cx="5785653" cy="83908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617009" y="2491579"/>
            <a:ext cx="16310005" cy="1887185"/>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THE LOGISTICREGRESSION CLASS FROM SCIKIT-LEARN USES </a:t>
            </a:r>
            <a:r>
              <a:rPr lang="en-US" sz="1800">
                <a:solidFill>
                  <a:srgbClr val="000000"/>
                </a:solidFill>
                <a:latin typeface="Cy Grotesk Key Bold"/>
                <a:ea typeface="Cy Grotesk Key Bold"/>
                <a:cs typeface="Cy Grotesk Key Bold"/>
                <a:sym typeface="Cy Grotesk Key Bold"/>
              </a:rPr>
              <a:t>SOFTMAX REGRESSION FOR MULTICLASS CLASSIFICATION.</a:t>
            </a:r>
            <a:r>
              <a:rPr lang="en-US" sz="1800">
                <a:solidFill>
                  <a:srgbClr val="000000"/>
                </a:solidFill>
                <a:latin typeface="Cy Grotesk Key"/>
                <a:ea typeface="Cy Grotesk Key"/>
                <a:cs typeface="Cy Grotesk Key"/>
                <a:sym typeface="Cy Grotesk Key"/>
              </a:rPr>
              <a:t> THIS MEANS THAT THE INPUT FEATURES (E.G., A FLATTENED 28X28 IMAGE VECTOR) ARE PASSED THROUGH A MODEL THAT </a:t>
            </a:r>
            <a:r>
              <a:rPr lang="en-US" sz="1800">
                <a:solidFill>
                  <a:srgbClr val="000000"/>
                </a:solidFill>
                <a:latin typeface="Cy Grotesk Key Bold"/>
                <a:ea typeface="Cy Grotesk Key Bold"/>
                <a:cs typeface="Cy Grotesk Key Bold"/>
                <a:sym typeface="Cy Grotesk Key Bold"/>
              </a:rPr>
              <a:t>OUTPUTS PROBABILITIES FOR EACH CLASS.</a:t>
            </a:r>
          </a:p>
          <a:p>
            <a:pPr algn="just">
              <a:lnSpc>
                <a:spcPts val="2520"/>
              </a:lnSpc>
            </a:pPr>
          </a:p>
          <a:p>
            <a:pPr algn="just">
              <a:lnSpc>
                <a:spcPts val="2520"/>
              </a:lnSpc>
            </a:pPr>
            <a:r>
              <a:rPr lang="en-US" sz="1800">
                <a:solidFill>
                  <a:srgbClr val="000000"/>
                </a:solidFill>
                <a:latin typeface="Cy Grotesk Key"/>
                <a:ea typeface="Cy Grotesk Key"/>
                <a:cs typeface="Cy Grotesk Key"/>
                <a:sym typeface="Cy Grotesk Key"/>
              </a:rPr>
              <a:t>This way we can use it to solve a multiclass classification problem and not only binary classification problem</a:t>
            </a:r>
          </a:p>
          <a:p>
            <a:pPr algn="just">
              <a:lnSpc>
                <a:spcPts val="2520"/>
              </a:lnSpc>
            </a:pPr>
          </a:p>
        </p:txBody>
      </p:sp>
      <p:sp>
        <p:nvSpPr>
          <p:cNvPr name="TextBox 15" id="15"/>
          <p:cNvSpPr txBox="true"/>
          <p:nvPr/>
        </p:nvSpPr>
        <p:spPr>
          <a:xfrm rot="0">
            <a:off x="1617009" y="2074899"/>
            <a:ext cx="15638097"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LOGISTIC REGRESSION ~ 85.10% ACCURACY</a:t>
            </a:r>
          </a:p>
        </p:txBody>
      </p:sp>
      <p:sp>
        <p:nvSpPr>
          <p:cNvPr name="Freeform 16" id="16"/>
          <p:cNvSpPr/>
          <p:nvPr/>
        </p:nvSpPr>
        <p:spPr>
          <a:xfrm flipH="false" flipV="false" rot="0">
            <a:off x="17764366" y="9808002"/>
            <a:ext cx="389751" cy="389751"/>
          </a:xfrm>
          <a:custGeom>
            <a:avLst/>
            <a:gdLst/>
            <a:ahLst/>
            <a:cxnLst/>
            <a:rect r="r" b="b" t="t" l="l"/>
            <a:pathLst>
              <a:path h="389751" w="389751">
                <a:moveTo>
                  <a:pt x="0" y="0"/>
                </a:moveTo>
                <a:lnTo>
                  <a:pt x="389751" y="0"/>
                </a:lnTo>
                <a:lnTo>
                  <a:pt x="389751" y="389751"/>
                </a:lnTo>
                <a:lnTo>
                  <a:pt x="0" y="3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998979" y="4378763"/>
            <a:ext cx="17115227" cy="3916790"/>
            <a:chOff x="0" y="0"/>
            <a:chExt cx="5785653" cy="1324037"/>
          </a:xfrm>
        </p:grpSpPr>
        <p:sp>
          <p:nvSpPr>
            <p:cNvPr name="Freeform 18" id="18"/>
            <p:cNvSpPr/>
            <p:nvPr/>
          </p:nvSpPr>
          <p:spPr>
            <a:xfrm flipH="false" flipV="false" rot="0">
              <a:off x="0" y="0"/>
              <a:ext cx="5785653" cy="1324037"/>
            </a:xfrm>
            <a:custGeom>
              <a:avLst/>
              <a:gdLst/>
              <a:ahLst/>
              <a:cxnLst/>
              <a:rect r="r" b="b" t="t" l="l"/>
              <a:pathLst>
                <a:path h="1324037" w="5785653">
                  <a:moveTo>
                    <a:pt x="13570" y="0"/>
                  </a:moveTo>
                  <a:lnTo>
                    <a:pt x="5772083" y="0"/>
                  </a:lnTo>
                  <a:cubicBezTo>
                    <a:pt x="5779577" y="0"/>
                    <a:pt x="5785653" y="6076"/>
                    <a:pt x="5785653" y="13570"/>
                  </a:cubicBezTo>
                  <a:lnTo>
                    <a:pt x="5785653" y="1310466"/>
                  </a:lnTo>
                  <a:cubicBezTo>
                    <a:pt x="5785653" y="1317961"/>
                    <a:pt x="5779577" y="1324037"/>
                    <a:pt x="5772083" y="1324037"/>
                  </a:cubicBezTo>
                  <a:lnTo>
                    <a:pt x="13570" y="1324037"/>
                  </a:lnTo>
                  <a:cubicBezTo>
                    <a:pt x="6076" y="1324037"/>
                    <a:pt x="0" y="1317961"/>
                    <a:pt x="0" y="1310466"/>
                  </a:cubicBezTo>
                  <a:lnTo>
                    <a:pt x="0" y="13570"/>
                  </a:lnTo>
                  <a:cubicBezTo>
                    <a:pt x="0" y="6076"/>
                    <a:pt x="6076" y="0"/>
                    <a:pt x="13570" y="0"/>
                  </a:cubicBezTo>
                  <a:close/>
                </a:path>
              </a:pathLst>
            </a:custGeom>
            <a:solidFill>
              <a:srgbClr val="000000">
                <a:alpha val="0"/>
              </a:srgbClr>
            </a:solidFill>
            <a:ln w="38100" cap="rnd">
              <a:solidFill>
                <a:srgbClr val="000000"/>
              </a:solidFill>
              <a:prstDash val="solid"/>
              <a:round/>
            </a:ln>
          </p:spPr>
        </p:sp>
        <p:sp>
          <p:nvSpPr>
            <p:cNvPr name="TextBox 19" id="19"/>
            <p:cNvSpPr txBox="true"/>
            <p:nvPr/>
          </p:nvSpPr>
          <p:spPr>
            <a:xfrm>
              <a:off x="0" y="-38100"/>
              <a:ext cx="5785653" cy="1362137"/>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1617009" y="5005911"/>
            <a:ext cx="16310005" cy="3772465"/>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NEXT WE TRY THE EUCLIDEAN DISTANCE AND MANHATTAN DISTANCE (L1, L2) WITH OUR KNN CLASSIFIER AND RECIVE THE FOLOWING ACCURACEYS:</a:t>
            </a:r>
          </a:p>
          <a:p>
            <a:pPr algn="just">
              <a:lnSpc>
                <a:spcPts val="2520"/>
              </a:lnSpc>
            </a:pPr>
          </a:p>
          <a:p>
            <a:pPr algn="just">
              <a:lnSpc>
                <a:spcPts val="2520"/>
              </a:lnSpc>
            </a:pPr>
            <a:r>
              <a:rPr lang="en-US" sz="1800">
                <a:solidFill>
                  <a:srgbClr val="000000"/>
                </a:solidFill>
                <a:latin typeface="Cy Grotesk Key"/>
                <a:ea typeface="Cy Grotesk Key"/>
                <a:cs typeface="Cy Grotesk Key"/>
                <a:sym typeface="Cy Grotesk Key"/>
              </a:rPr>
              <a:t>Euclidean distance: 85.47% .This metric calculates the straight-line distance between two points in Euclidean space.</a:t>
            </a:r>
          </a:p>
          <a:p>
            <a:pPr algn="just">
              <a:lnSpc>
                <a:spcPts val="2520"/>
              </a:lnSpc>
            </a:pPr>
            <a:r>
              <a:rPr lang="en-US" sz="1800">
                <a:solidFill>
                  <a:srgbClr val="000000"/>
                </a:solidFill>
                <a:latin typeface="Cy Grotesk Key"/>
                <a:ea typeface="Cy Grotesk Key"/>
                <a:cs typeface="Cy Grotesk Key"/>
                <a:sym typeface="Cy Grotesk Key"/>
              </a:rPr>
              <a:t>Manhattan distance: 86.26% .This metric calculates the sum of absolute differences between the coordinates of the points.</a:t>
            </a:r>
          </a:p>
          <a:p>
            <a:pPr algn="just">
              <a:lnSpc>
                <a:spcPts val="2520"/>
              </a:lnSpc>
            </a:pPr>
          </a:p>
          <a:p>
            <a:pPr algn="just">
              <a:lnSpc>
                <a:spcPts val="2520"/>
              </a:lnSpc>
            </a:pPr>
            <a:r>
              <a:rPr lang="en-US" sz="1800">
                <a:solidFill>
                  <a:srgbClr val="000000"/>
                </a:solidFill>
                <a:latin typeface="Cy Grotesk Key Bold"/>
                <a:ea typeface="Cy Grotesk Key Bold"/>
                <a:cs typeface="Cy Grotesk Key Bold"/>
                <a:sym typeface="Cy Grotesk Key Bold"/>
              </a:rPr>
              <a:t>THE DIFFERENCES IN ACCURACY CAN BE ATTRIBUTED TO HOW THESE DISTANCE METRICS MEASURE THE SIMILARITY BETWEEN DATA POINTS</a:t>
            </a:r>
          </a:p>
          <a:p>
            <a:pPr algn="just">
              <a:lnSpc>
                <a:spcPts val="2520"/>
              </a:lnSpc>
            </a:pPr>
          </a:p>
          <a:p>
            <a:pPr algn="just">
              <a:lnSpc>
                <a:spcPts val="2520"/>
              </a:lnSpc>
            </a:pPr>
          </a:p>
        </p:txBody>
      </p:sp>
      <p:sp>
        <p:nvSpPr>
          <p:cNvPr name="TextBox 21" id="21"/>
          <p:cNvSpPr txBox="true"/>
          <p:nvPr/>
        </p:nvSpPr>
        <p:spPr>
          <a:xfrm rot="0">
            <a:off x="1617009" y="4592600"/>
            <a:ext cx="16310005"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KNN (ECLUIDIAN &amp; MANHHATAN DISTANCES) ~ 85.47% , 86.26% ACCURACY</a:t>
            </a:r>
          </a:p>
        </p:txBody>
      </p:sp>
      <p:grpSp>
        <p:nvGrpSpPr>
          <p:cNvPr name="Group 22" id="22"/>
          <p:cNvGrpSpPr/>
          <p:nvPr/>
        </p:nvGrpSpPr>
        <p:grpSpPr>
          <a:xfrm rot="0">
            <a:off x="998979" y="8476529"/>
            <a:ext cx="17115227" cy="1129078"/>
            <a:chOff x="0" y="0"/>
            <a:chExt cx="5785653" cy="381675"/>
          </a:xfrm>
        </p:grpSpPr>
        <p:sp>
          <p:nvSpPr>
            <p:cNvPr name="Freeform 23" id="23"/>
            <p:cNvSpPr/>
            <p:nvPr/>
          </p:nvSpPr>
          <p:spPr>
            <a:xfrm flipH="false" flipV="false" rot="0">
              <a:off x="0" y="0"/>
              <a:ext cx="5785653" cy="381675"/>
            </a:xfrm>
            <a:custGeom>
              <a:avLst/>
              <a:gdLst/>
              <a:ahLst/>
              <a:cxnLst/>
              <a:rect r="r" b="b" t="t" l="l"/>
              <a:pathLst>
                <a:path h="381675" w="5785653">
                  <a:moveTo>
                    <a:pt x="13570" y="0"/>
                  </a:moveTo>
                  <a:lnTo>
                    <a:pt x="5772083" y="0"/>
                  </a:lnTo>
                  <a:cubicBezTo>
                    <a:pt x="5779577" y="0"/>
                    <a:pt x="5785653" y="6076"/>
                    <a:pt x="5785653" y="13570"/>
                  </a:cubicBezTo>
                  <a:lnTo>
                    <a:pt x="5785653" y="368105"/>
                  </a:lnTo>
                  <a:cubicBezTo>
                    <a:pt x="5785653" y="375600"/>
                    <a:pt x="5779577" y="381675"/>
                    <a:pt x="5772083" y="381675"/>
                  </a:cubicBezTo>
                  <a:lnTo>
                    <a:pt x="13570" y="381675"/>
                  </a:lnTo>
                  <a:cubicBezTo>
                    <a:pt x="6076" y="381675"/>
                    <a:pt x="0" y="375600"/>
                    <a:pt x="0" y="368105"/>
                  </a:cubicBezTo>
                  <a:lnTo>
                    <a:pt x="0" y="13570"/>
                  </a:lnTo>
                  <a:cubicBezTo>
                    <a:pt x="0" y="6076"/>
                    <a:pt x="6076" y="0"/>
                    <a:pt x="13570" y="0"/>
                  </a:cubicBezTo>
                  <a:close/>
                </a:path>
              </a:pathLst>
            </a:custGeom>
            <a:solidFill>
              <a:srgbClr val="000000">
                <a:alpha val="0"/>
              </a:srgbClr>
            </a:solidFill>
            <a:ln w="38100" cap="rnd">
              <a:solidFill>
                <a:srgbClr val="000000"/>
              </a:solidFill>
              <a:prstDash val="solid"/>
              <a:round/>
            </a:ln>
          </p:spPr>
        </p:sp>
        <p:sp>
          <p:nvSpPr>
            <p:cNvPr name="TextBox 24" id="24"/>
            <p:cNvSpPr txBox="true"/>
            <p:nvPr/>
          </p:nvSpPr>
          <p:spPr>
            <a:xfrm>
              <a:off x="0" y="-38100"/>
              <a:ext cx="5785653" cy="419775"/>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1617009" y="9075101"/>
            <a:ext cx="16310005" cy="316118"/>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THE TRAINING TIME OF THIS MODEL WAS REALLY LONG. HENCE LATER ON WE WILL SEE HOW WE OVER CAME THIS PROBELM</a:t>
            </a:r>
          </a:p>
        </p:txBody>
      </p:sp>
      <p:sp>
        <p:nvSpPr>
          <p:cNvPr name="TextBox 26" id="26"/>
          <p:cNvSpPr txBox="true"/>
          <p:nvPr/>
        </p:nvSpPr>
        <p:spPr>
          <a:xfrm rot="0">
            <a:off x="1617009" y="8690365"/>
            <a:ext cx="16310005"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SVM ~ 84.60% ACCURACY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1028700" y="217298"/>
            <a:ext cx="16230600" cy="736284"/>
            <a:chOff x="0" y="0"/>
            <a:chExt cx="5486612" cy="248894"/>
          </a:xfrm>
        </p:grpSpPr>
        <p:sp>
          <p:nvSpPr>
            <p:cNvPr name="Freeform 4" id="4"/>
            <p:cNvSpPr/>
            <p:nvPr/>
          </p:nvSpPr>
          <p:spPr>
            <a:xfrm flipH="false" flipV="false" rot="0">
              <a:off x="0" y="0"/>
              <a:ext cx="5486612" cy="248894"/>
            </a:xfrm>
            <a:custGeom>
              <a:avLst/>
              <a:gdLst/>
              <a:ahLst/>
              <a:cxnLst/>
              <a:rect r="r" b="b" t="t" l="l"/>
              <a:pathLst>
                <a:path h="248894" w="5486612">
                  <a:moveTo>
                    <a:pt x="47700" y="0"/>
                  </a:moveTo>
                  <a:lnTo>
                    <a:pt x="5438913" y="0"/>
                  </a:lnTo>
                  <a:cubicBezTo>
                    <a:pt x="5451564" y="0"/>
                    <a:pt x="5463696" y="5025"/>
                    <a:pt x="5472642" y="13971"/>
                  </a:cubicBezTo>
                  <a:cubicBezTo>
                    <a:pt x="5481587" y="22916"/>
                    <a:pt x="5486612" y="35049"/>
                    <a:pt x="5486612" y="47700"/>
                  </a:cubicBezTo>
                  <a:lnTo>
                    <a:pt x="5486612" y="201195"/>
                  </a:lnTo>
                  <a:cubicBezTo>
                    <a:pt x="5486612" y="213846"/>
                    <a:pt x="5481587" y="225978"/>
                    <a:pt x="5472642" y="234923"/>
                  </a:cubicBezTo>
                  <a:cubicBezTo>
                    <a:pt x="5463696" y="243869"/>
                    <a:pt x="5451564" y="248894"/>
                    <a:pt x="5438913" y="248894"/>
                  </a:cubicBezTo>
                  <a:lnTo>
                    <a:pt x="47700" y="248894"/>
                  </a:lnTo>
                  <a:cubicBezTo>
                    <a:pt x="35049" y="248894"/>
                    <a:pt x="22916" y="243869"/>
                    <a:pt x="13971" y="234923"/>
                  </a:cubicBezTo>
                  <a:cubicBezTo>
                    <a:pt x="5025" y="225978"/>
                    <a:pt x="0" y="213846"/>
                    <a:pt x="0" y="201195"/>
                  </a:cubicBezTo>
                  <a:lnTo>
                    <a:pt x="0" y="47700"/>
                  </a:lnTo>
                  <a:cubicBezTo>
                    <a:pt x="0" y="35049"/>
                    <a:pt x="5025" y="22916"/>
                    <a:pt x="13971" y="13971"/>
                  </a:cubicBezTo>
                  <a:cubicBezTo>
                    <a:pt x="22916" y="5025"/>
                    <a:pt x="35049" y="0"/>
                    <a:pt x="4770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5486612"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42257"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077300" y="1164364"/>
            <a:ext cx="464956" cy="464956"/>
          </a:xfrm>
          <a:custGeom>
            <a:avLst/>
            <a:gdLst/>
            <a:ahLst/>
            <a:cxnLst/>
            <a:rect r="r" b="b" t="t" l="l"/>
            <a:pathLst>
              <a:path h="464956" w="464956">
                <a:moveTo>
                  <a:pt x="0" y="0"/>
                </a:moveTo>
                <a:lnTo>
                  <a:pt x="464957" y="0"/>
                </a:lnTo>
                <a:lnTo>
                  <a:pt x="464957"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12344" y="1164364"/>
            <a:ext cx="464956" cy="464956"/>
          </a:xfrm>
          <a:custGeom>
            <a:avLst/>
            <a:gdLst/>
            <a:ahLst/>
            <a:cxnLst/>
            <a:rect r="r" b="b" t="t" l="l"/>
            <a:pathLst>
              <a:path h="464956" w="464956">
                <a:moveTo>
                  <a:pt x="0" y="0"/>
                </a:moveTo>
                <a:lnTo>
                  <a:pt x="464956" y="0"/>
                </a:lnTo>
                <a:lnTo>
                  <a:pt x="464956" y="464956"/>
                </a:lnTo>
                <a:lnTo>
                  <a:pt x="0" y="464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441293" y="424942"/>
            <a:ext cx="3223633" cy="342117"/>
          </a:xfrm>
          <a:prstGeom prst="rect">
            <a:avLst/>
          </a:prstGeom>
        </p:spPr>
        <p:txBody>
          <a:bodyPr anchor="t" rtlCol="false" tIns="0" lIns="0" bIns="0" rIns="0">
            <a:spAutoFit/>
          </a:bodyPr>
          <a:lstStyle/>
          <a:p>
            <a:pPr algn="l">
              <a:lnSpc>
                <a:spcPts val="2600"/>
              </a:lnSpc>
            </a:pPr>
            <a:r>
              <a:rPr lang="en-US" sz="2600">
                <a:solidFill>
                  <a:srgbClr val="0400CD"/>
                </a:solidFill>
                <a:latin typeface="Cy Grotesk Key Bold"/>
                <a:ea typeface="Cy Grotesk Key Bold"/>
                <a:cs typeface="Cy Grotesk Key Bold"/>
                <a:sym typeface="Cy Grotesk Key Bold"/>
              </a:rPr>
              <a:t>FASHION MINST</a:t>
            </a:r>
          </a:p>
        </p:txBody>
      </p:sp>
      <p:sp>
        <p:nvSpPr>
          <p:cNvPr name="TextBox 10" id="10"/>
          <p:cNvSpPr txBox="true"/>
          <p:nvPr/>
        </p:nvSpPr>
        <p:spPr>
          <a:xfrm rot="0">
            <a:off x="1115086" y="1076325"/>
            <a:ext cx="16230600" cy="693917"/>
          </a:xfrm>
          <a:prstGeom prst="rect">
            <a:avLst/>
          </a:prstGeom>
        </p:spPr>
        <p:txBody>
          <a:bodyPr anchor="t" rtlCol="false" tIns="0" lIns="0" bIns="0" rIns="0">
            <a:spAutoFit/>
          </a:bodyPr>
          <a:lstStyle/>
          <a:p>
            <a:pPr algn="l">
              <a:lnSpc>
                <a:spcPts val="5200"/>
              </a:lnSpc>
            </a:pPr>
            <a:r>
              <a:rPr lang="en-US" sz="5200">
                <a:solidFill>
                  <a:srgbClr val="0400CD"/>
                </a:solidFill>
                <a:latin typeface="Cy Grotesk Grand Bold"/>
                <a:ea typeface="Cy Grotesk Grand Bold"/>
                <a:cs typeface="Cy Grotesk Grand Bold"/>
                <a:sym typeface="Cy Grotesk Grand Bold"/>
              </a:rPr>
              <a:t>OUR MODELS</a:t>
            </a:r>
          </a:p>
        </p:txBody>
      </p:sp>
      <p:grpSp>
        <p:nvGrpSpPr>
          <p:cNvPr name="Group 11" id="11"/>
          <p:cNvGrpSpPr/>
          <p:nvPr/>
        </p:nvGrpSpPr>
        <p:grpSpPr>
          <a:xfrm rot="0">
            <a:off x="998979" y="1861062"/>
            <a:ext cx="17115227" cy="2984864"/>
            <a:chOff x="0" y="0"/>
            <a:chExt cx="5785653" cy="1009007"/>
          </a:xfrm>
        </p:grpSpPr>
        <p:sp>
          <p:nvSpPr>
            <p:cNvPr name="Freeform 12" id="12"/>
            <p:cNvSpPr/>
            <p:nvPr/>
          </p:nvSpPr>
          <p:spPr>
            <a:xfrm flipH="false" flipV="false" rot="0">
              <a:off x="0" y="0"/>
              <a:ext cx="5785653" cy="1009007"/>
            </a:xfrm>
            <a:custGeom>
              <a:avLst/>
              <a:gdLst/>
              <a:ahLst/>
              <a:cxnLst/>
              <a:rect r="r" b="b" t="t" l="l"/>
              <a:pathLst>
                <a:path h="1009007" w="5785653">
                  <a:moveTo>
                    <a:pt x="13570" y="0"/>
                  </a:moveTo>
                  <a:lnTo>
                    <a:pt x="5772083" y="0"/>
                  </a:lnTo>
                  <a:cubicBezTo>
                    <a:pt x="5779577" y="0"/>
                    <a:pt x="5785653" y="6076"/>
                    <a:pt x="5785653" y="13570"/>
                  </a:cubicBezTo>
                  <a:lnTo>
                    <a:pt x="5785653" y="995437"/>
                  </a:lnTo>
                  <a:cubicBezTo>
                    <a:pt x="5785653" y="1002932"/>
                    <a:pt x="5779577" y="1009007"/>
                    <a:pt x="5772083" y="1009007"/>
                  </a:cubicBezTo>
                  <a:lnTo>
                    <a:pt x="13570" y="1009007"/>
                  </a:lnTo>
                  <a:cubicBezTo>
                    <a:pt x="6076" y="1009007"/>
                    <a:pt x="0" y="1002932"/>
                    <a:pt x="0" y="995437"/>
                  </a:cubicBezTo>
                  <a:lnTo>
                    <a:pt x="0" y="13570"/>
                  </a:lnTo>
                  <a:cubicBezTo>
                    <a:pt x="0" y="6076"/>
                    <a:pt x="6076" y="0"/>
                    <a:pt x="13570" y="0"/>
                  </a:cubicBezTo>
                  <a:close/>
                </a:path>
              </a:pathLst>
            </a:custGeom>
            <a:solidFill>
              <a:srgbClr val="000000">
                <a:alpha val="0"/>
              </a:srgbClr>
            </a:solidFill>
            <a:ln w="38100" cap="rnd">
              <a:solidFill>
                <a:srgbClr val="000000"/>
              </a:solidFill>
              <a:prstDash val="solid"/>
              <a:round/>
            </a:ln>
          </p:spPr>
        </p:sp>
        <p:sp>
          <p:nvSpPr>
            <p:cNvPr name="TextBox 13" id="13"/>
            <p:cNvSpPr txBox="true"/>
            <p:nvPr/>
          </p:nvSpPr>
          <p:spPr>
            <a:xfrm>
              <a:off x="0" y="-38100"/>
              <a:ext cx="5785653" cy="1047107"/>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617009" y="2491579"/>
            <a:ext cx="16310005" cy="2201398"/>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FINALLY, WE IMPLEMENTED OUR MOST COMPLEX MODEL, A CONVOLUTIONAL NEURAL NETWORK (CNN), AND ACHIEVED AN ACCURACY OF 85%.</a:t>
            </a:r>
          </a:p>
          <a:p>
            <a:pPr algn="just">
              <a:lnSpc>
                <a:spcPts val="2520"/>
              </a:lnSpc>
            </a:pPr>
          </a:p>
          <a:p>
            <a:pPr algn="just">
              <a:lnSpc>
                <a:spcPts val="2520"/>
              </a:lnSpc>
            </a:pPr>
            <a:r>
              <a:rPr lang="en-US" sz="1800">
                <a:solidFill>
                  <a:srgbClr val="000000"/>
                </a:solidFill>
                <a:latin typeface="Cy Grotesk Key"/>
                <a:ea typeface="Cy Grotesk Key"/>
                <a:cs typeface="Cy Grotesk Key"/>
                <a:sym typeface="Cy Grotesk Key"/>
              </a:rPr>
              <a:t>CNNS ARE A TYPE OF DEEP LEARNING MODEL PARTICULARLY WELL-SUITED FOR IMAGE DATA AND OTHER SPATIALLY STRUCTURED DATA. THEY AUTOMATICALLY AND ADAPTIVELY LEARN SPATIAL HIERARCHIES OF FEATURES FROM INPUT IMAGES, WHICH MAKES THEM HIGHLY EFFECTIVE FOR IMAGE CLASSIFICATION TASKS. WE ASSUME THE MODEL DID NOT OUR PERFOURM THE OTHER MODELS BY A LAND SLIDE DUE TO THE DATAS RELITAVILY SMALL IMAGES.</a:t>
            </a:r>
          </a:p>
        </p:txBody>
      </p:sp>
      <p:sp>
        <p:nvSpPr>
          <p:cNvPr name="TextBox 15" id="15"/>
          <p:cNvSpPr txBox="true"/>
          <p:nvPr/>
        </p:nvSpPr>
        <p:spPr>
          <a:xfrm rot="0">
            <a:off x="1617009" y="2074899"/>
            <a:ext cx="15638097"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CNN ~ 84.98% ACCURACY</a:t>
            </a:r>
          </a:p>
        </p:txBody>
      </p:sp>
      <p:sp>
        <p:nvSpPr>
          <p:cNvPr name="Freeform 16" id="16"/>
          <p:cNvSpPr/>
          <p:nvPr/>
        </p:nvSpPr>
        <p:spPr>
          <a:xfrm flipH="false" flipV="false" rot="0">
            <a:off x="17764366" y="9808002"/>
            <a:ext cx="389751" cy="389751"/>
          </a:xfrm>
          <a:custGeom>
            <a:avLst/>
            <a:gdLst/>
            <a:ahLst/>
            <a:cxnLst/>
            <a:rect r="r" b="b" t="t" l="l"/>
            <a:pathLst>
              <a:path h="389751" w="389751">
                <a:moveTo>
                  <a:pt x="0" y="0"/>
                </a:moveTo>
                <a:lnTo>
                  <a:pt x="389751" y="0"/>
                </a:lnTo>
                <a:lnTo>
                  <a:pt x="389751" y="389751"/>
                </a:lnTo>
                <a:lnTo>
                  <a:pt x="0" y="3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06" r="0" b="-55506"/>
            </a:stretch>
          </a:blipFill>
        </p:spPr>
      </p:sp>
      <p:grpSp>
        <p:nvGrpSpPr>
          <p:cNvPr name="Group 3" id="3"/>
          <p:cNvGrpSpPr/>
          <p:nvPr/>
        </p:nvGrpSpPr>
        <p:grpSpPr>
          <a:xfrm rot="0">
            <a:off x="1028700" y="344745"/>
            <a:ext cx="9602919" cy="736284"/>
            <a:chOff x="0" y="0"/>
            <a:chExt cx="3246183" cy="248894"/>
          </a:xfrm>
        </p:grpSpPr>
        <p:sp>
          <p:nvSpPr>
            <p:cNvPr name="Freeform 4" id="4"/>
            <p:cNvSpPr/>
            <p:nvPr/>
          </p:nvSpPr>
          <p:spPr>
            <a:xfrm flipH="false" flipV="false" rot="0">
              <a:off x="0" y="0"/>
              <a:ext cx="3246183" cy="248894"/>
            </a:xfrm>
            <a:custGeom>
              <a:avLst/>
              <a:gdLst/>
              <a:ahLst/>
              <a:cxnLst/>
              <a:rect r="r" b="b" t="t" l="l"/>
              <a:pathLst>
                <a:path h="248894" w="3246183">
                  <a:moveTo>
                    <a:pt x="80620" y="0"/>
                  </a:moveTo>
                  <a:lnTo>
                    <a:pt x="3165562" y="0"/>
                  </a:lnTo>
                  <a:cubicBezTo>
                    <a:pt x="3186944" y="0"/>
                    <a:pt x="3207450" y="8494"/>
                    <a:pt x="3222570" y="23613"/>
                  </a:cubicBezTo>
                  <a:cubicBezTo>
                    <a:pt x="3237689" y="38732"/>
                    <a:pt x="3246183" y="59239"/>
                    <a:pt x="3246183" y="80620"/>
                  </a:cubicBezTo>
                  <a:lnTo>
                    <a:pt x="3246183" y="168274"/>
                  </a:lnTo>
                  <a:cubicBezTo>
                    <a:pt x="3246183" y="189656"/>
                    <a:pt x="3237689" y="210162"/>
                    <a:pt x="3222570" y="225281"/>
                  </a:cubicBezTo>
                  <a:cubicBezTo>
                    <a:pt x="3207450" y="240400"/>
                    <a:pt x="3186944" y="248894"/>
                    <a:pt x="3165562" y="248894"/>
                  </a:cubicBezTo>
                  <a:lnTo>
                    <a:pt x="80620" y="248894"/>
                  </a:lnTo>
                  <a:cubicBezTo>
                    <a:pt x="59239" y="248894"/>
                    <a:pt x="38732" y="240400"/>
                    <a:pt x="23613" y="225281"/>
                  </a:cubicBezTo>
                  <a:cubicBezTo>
                    <a:pt x="8494" y="210162"/>
                    <a:pt x="0" y="189656"/>
                    <a:pt x="0" y="168274"/>
                  </a:cubicBezTo>
                  <a:lnTo>
                    <a:pt x="0" y="80620"/>
                  </a:lnTo>
                  <a:cubicBezTo>
                    <a:pt x="0" y="59239"/>
                    <a:pt x="8494" y="38732"/>
                    <a:pt x="23613" y="23613"/>
                  </a:cubicBezTo>
                  <a:cubicBezTo>
                    <a:pt x="38732" y="8494"/>
                    <a:pt x="59239" y="0"/>
                    <a:pt x="80620" y="0"/>
                  </a:cubicBezTo>
                  <a:close/>
                </a:path>
              </a:pathLst>
            </a:custGeom>
            <a:solidFill>
              <a:srgbClr val="000000">
                <a:alpha val="0"/>
              </a:srgbClr>
            </a:solidFill>
            <a:ln w="38100" cap="rnd">
              <a:solidFill>
                <a:srgbClr val="000000"/>
              </a:solidFill>
              <a:prstDash val="solid"/>
              <a:round/>
            </a:ln>
          </p:spPr>
        </p:sp>
        <p:sp>
          <p:nvSpPr>
            <p:cNvPr name="TextBox 5" id="5"/>
            <p:cNvSpPr txBox="true"/>
            <p:nvPr/>
          </p:nvSpPr>
          <p:spPr>
            <a:xfrm>
              <a:off x="0" y="-38100"/>
              <a:ext cx="3246183" cy="28699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891073" y="1384967"/>
            <a:ext cx="464956" cy="464956"/>
          </a:xfrm>
          <a:custGeom>
            <a:avLst/>
            <a:gdLst/>
            <a:ahLst/>
            <a:cxnLst/>
            <a:rect r="r" b="b" t="t" l="l"/>
            <a:pathLst>
              <a:path h="464956" w="464956">
                <a:moveTo>
                  <a:pt x="0" y="0"/>
                </a:moveTo>
                <a:lnTo>
                  <a:pt x="464957" y="0"/>
                </a:lnTo>
                <a:lnTo>
                  <a:pt x="464957" y="464957"/>
                </a:lnTo>
                <a:lnTo>
                  <a:pt x="0" y="464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426117" y="1384967"/>
            <a:ext cx="464956" cy="464956"/>
          </a:xfrm>
          <a:custGeom>
            <a:avLst/>
            <a:gdLst/>
            <a:ahLst/>
            <a:cxnLst/>
            <a:rect r="r" b="b" t="t" l="l"/>
            <a:pathLst>
              <a:path h="464956" w="464956">
                <a:moveTo>
                  <a:pt x="0" y="0"/>
                </a:moveTo>
                <a:lnTo>
                  <a:pt x="464956" y="0"/>
                </a:lnTo>
                <a:lnTo>
                  <a:pt x="464956" y="464957"/>
                </a:lnTo>
                <a:lnTo>
                  <a:pt x="0" y="464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961161" y="1384967"/>
            <a:ext cx="464956" cy="464956"/>
          </a:xfrm>
          <a:custGeom>
            <a:avLst/>
            <a:gdLst/>
            <a:ahLst/>
            <a:cxnLst/>
            <a:rect r="r" b="b" t="t" l="l"/>
            <a:pathLst>
              <a:path h="464956" w="464956">
                <a:moveTo>
                  <a:pt x="0" y="0"/>
                </a:moveTo>
                <a:lnTo>
                  <a:pt x="464956" y="0"/>
                </a:lnTo>
                <a:lnTo>
                  <a:pt x="464956" y="464957"/>
                </a:lnTo>
                <a:lnTo>
                  <a:pt x="0" y="464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441293" y="552389"/>
            <a:ext cx="3223633" cy="342117"/>
          </a:xfrm>
          <a:prstGeom prst="rect">
            <a:avLst/>
          </a:prstGeom>
        </p:spPr>
        <p:txBody>
          <a:bodyPr anchor="t" rtlCol="false" tIns="0" lIns="0" bIns="0" rIns="0">
            <a:spAutoFit/>
          </a:bodyPr>
          <a:lstStyle/>
          <a:p>
            <a:pPr algn="l">
              <a:lnSpc>
                <a:spcPts val="2600"/>
              </a:lnSpc>
            </a:pPr>
            <a:r>
              <a:rPr lang="en-US" sz="2600">
                <a:solidFill>
                  <a:srgbClr val="0400CD"/>
                </a:solidFill>
                <a:latin typeface="Cy Grotesk Key Bold"/>
                <a:ea typeface="Cy Grotesk Key Bold"/>
                <a:cs typeface="Cy Grotesk Key Bold"/>
                <a:sym typeface="Cy Grotesk Key Bold"/>
              </a:rPr>
              <a:t>FASHION MINST</a:t>
            </a:r>
          </a:p>
        </p:txBody>
      </p:sp>
      <p:sp>
        <p:nvSpPr>
          <p:cNvPr name="TextBox 10" id="10"/>
          <p:cNvSpPr txBox="true"/>
          <p:nvPr/>
        </p:nvSpPr>
        <p:spPr>
          <a:xfrm rot="0">
            <a:off x="1028700" y="1307239"/>
            <a:ext cx="7932461" cy="1057917"/>
          </a:xfrm>
          <a:prstGeom prst="rect">
            <a:avLst/>
          </a:prstGeom>
        </p:spPr>
        <p:txBody>
          <a:bodyPr anchor="t" rtlCol="false" tIns="0" lIns="0" bIns="0" rIns="0">
            <a:spAutoFit/>
          </a:bodyPr>
          <a:lstStyle/>
          <a:p>
            <a:pPr algn="l">
              <a:lnSpc>
                <a:spcPts val="7900"/>
              </a:lnSpc>
            </a:pPr>
            <a:r>
              <a:rPr lang="en-US" sz="7900">
                <a:solidFill>
                  <a:srgbClr val="0400CD"/>
                </a:solidFill>
                <a:latin typeface="Cy Grotesk Grand Bold"/>
                <a:ea typeface="Cy Grotesk Grand Bold"/>
                <a:cs typeface="Cy Grotesk Grand Bold"/>
                <a:sym typeface="Cy Grotesk Grand Bold"/>
              </a:rPr>
              <a:t>PROBLEMS</a:t>
            </a:r>
          </a:p>
        </p:txBody>
      </p:sp>
      <p:sp>
        <p:nvSpPr>
          <p:cNvPr name="TextBox 11" id="11"/>
          <p:cNvSpPr txBox="true"/>
          <p:nvPr/>
        </p:nvSpPr>
        <p:spPr>
          <a:xfrm rot="0">
            <a:off x="1028700" y="3158072"/>
            <a:ext cx="13771163" cy="4715105"/>
          </a:xfrm>
          <a:prstGeom prst="rect">
            <a:avLst/>
          </a:prstGeom>
        </p:spPr>
        <p:txBody>
          <a:bodyPr anchor="t" rtlCol="false" tIns="0" lIns="0" bIns="0" rIns="0">
            <a:spAutoFit/>
          </a:bodyPr>
          <a:lstStyle/>
          <a:p>
            <a:pPr algn="just">
              <a:lnSpc>
                <a:spcPts val="2520"/>
              </a:lnSpc>
            </a:pPr>
            <a:r>
              <a:rPr lang="en-US" sz="1800">
                <a:solidFill>
                  <a:srgbClr val="000000"/>
                </a:solidFill>
                <a:latin typeface="Cy Grotesk Key"/>
                <a:ea typeface="Cy Grotesk Key"/>
                <a:cs typeface="Cy Grotesk Key"/>
                <a:sym typeface="Cy Grotesk Key"/>
              </a:rPr>
              <a:t>THE TRAINING TIME FOR OUR SVM MODEL TOOK MUCH MUCH LONGER THAN OUR OTHER MODELS THIS IS DUE TO:</a:t>
            </a:r>
          </a:p>
          <a:p>
            <a:pPr algn="just">
              <a:lnSpc>
                <a:spcPts val="2520"/>
              </a:lnSpc>
            </a:pPr>
          </a:p>
          <a:p>
            <a:pPr algn="just">
              <a:lnSpc>
                <a:spcPts val="2520"/>
              </a:lnSpc>
            </a:pPr>
            <a:r>
              <a:rPr lang="en-US" sz="1800">
                <a:solidFill>
                  <a:srgbClr val="000000"/>
                </a:solidFill>
                <a:latin typeface="Cy Grotesk Key Bold"/>
                <a:ea typeface="Cy Grotesk Key Bold"/>
                <a:cs typeface="Cy Grotesk Key Bold"/>
                <a:sym typeface="Cy Grotesk Key Bold"/>
              </a:rPr>
              <a:t>DIMENSIONALITY:</a:t>
            </a:r>
            <a:r>
              <a:rPr lang="en-US" sz="1800">
                <a:solidFill>
                  <a:srgbClr val="000000"/>
                </a:solidFill>
                <a:latin typeface="Cy Grotesk Key"/>
                <a:ea typeface="Cy Grotesk Key"/>
                <a:cs typeface="Cy Grotesk Key"/>
                <a:sym typeface="Cy Grotesk Key"/>
              </a:rPr>
              <a:t> THE COMPUTATIONAL COST INCREASES WITH THE NUMBER OF FEATURES. </a:t>
            </a:r>
            <a:r>
              <a:rPr lang="en-US" sz="1800">
                <a:solidFill>
                  <a:srgbClr val="000000"/>
                </a:solidFill>
                <a:latin typeface="Cy Grotesk Key Bold"/>
                <a:ea typeface="Cy Grotesk Key Bold"/>
                <a:cs typeface="Cy Grotesk Key Bold"/>
                <a:sym typeface="Cy Grotesk Key Bold"/>
              </a:rPr>
              <a:t>HIGH-DIMENSIONAL DATA</a:t>
            </a:r>
            <a:r>
              <a:rPr lang="en-US" sz="1800">
                <a:solidFill>
                  <a:srgbClr val="000000"/>
                </a:solidFill>
                <a:latin typeface="Cy Grotesk Key"/>
                <a:ea typeface="Cy Grotesk Key"/>
                <a:cs typeface="Cy Grotesk Key"/>
                <a:sym typeface="Cy Grotesk Key"/>
              </a:rPr>
              <a:t> MAKES THE OPTIMIZATION PROBLEM MORE COMPLEX AND COMPUTATIONALLY INTENSIVE.</a:t>
            </a:r>
          </a:p>
          <a:p>
            <a:pPr algn="just">
              <a:lnSpc>
                <a:spcPts val="2520"/>
              </a:lnSpc>
            </a:pPr>
          </a:p>
          <a:p>
            <a:pPr algn="just">
              <a:lnSpc>
                <a:spcPts val="2520"/>
              </a:lnSpc>
            </a:pPr>
            <a:r>
              <a:rPr lang="en-US" sz="1800">
                <a:solidFill>
                  <a:srgbClr val="000000"/>
                </a:solidFill>
                <a:latin typeface="Cy Grotesk Key"/>
                <a:ea typeface="Cy Grotesk Key"/>
                <a:cs typeface="Cy Grotesk Key"/>
                <a:sym typeface="Cy Grotesk Key"/>
              </a:rPr>
              <a:t>COMPARED TO OUR OTHER MODELS:</a:t>
            </a:r>
          </a:p>
          <a:p>
            <a:pPr algn="just">
              <a:lnSpc>
                <a:spcPts val="2520"/>
              </a:lnSpc>
            </a:pPr>
          </a:p>
          <a:p>
            <a:pPr algn="just" marL="388625" indent="-194312" lvl="1">
              <a:lnSpc>
                <a:spcPts val="2520"/>
              </a:lnSpc>
              <a:buFont typeface="Arial"/>
              <a:buChar char="•"/>
            </a:pPr>
            <a:r>
              <a:rPr lang="en-US" sz="1800">
                <a:solidFill>
                  <a:srgbClr val="000000"/>
                </a:solidFill>
                <a:latin typeface="Cy Grotesk Key"/>
                <a:ea typeface="Cy Grotesk Key"/>
                <a:cs typeface="Cy Grotesk Key"/>
                <a:sym typeface="Cy Grotesk Key"/>
              </a:rPr>
              <a:t>K-NEAREST NEIGHBORS (KNN): </a:t>
            </a:r>
            <a:r>
              <a:rPr lang="en-US" sz="1800">
                <a:solidFill>
                  <a:srgbClr val="000000"/>
                </a:solidFill>
                <a:latin typeface="Cy Grotesk Key Bold"/>
                <a:ea typeface="Cy Grotesk Key Bold"/>
                <a:cs typeface="Cy Grotesk Key Bold"/>
                <a:sym typeface="Cy Grotesk Key Bold"/>
              </a:rPr>
              <a:t>KNN DOES NOT INVOLVE A TRAINING PHASE</a:t>
            </a:r>
            <a:r>
              <a:rPr lang="en-US" sz="1800">
                <a:solidFill>
                  <a:srgbClr val="000000"/>
                </a:solidFill>
                <a:latin typeface="Cy Grotesk Key"/>
                <a:ea typeface="Cy Grotesk Key"/>
                <a:cs typeface="Cy Grotesk Key"/>
                <a:sym typeface="Cy Grotesk Key"/>
              </a:rPr>
              <a:t>; IT SIMPLY STORES THE TRAINING DATA AND USES IT DURING PREDICTION. THUS, IT HAS NO TRAINING TIME, BUT IT CAN BE SLOW DURING PREDICTION.</a:t>
            </a:r>
          </a:p>
          <a:p>
            <a:pPr algn="just">
              <a:lnSpc>
                <a:spcPts val="2520"/>
              </a:lnSpc>
            </a:pPr>
          </a:p>
          <a:p>
            <a:pPr algn="just" marL="388625" indent="-194312" lvl="1">
              <a:lnSpc>
                <a:spcPts val="2520"/>
              </a:lnSpc>
              <a:buFont typeface="Arial"/>
              <a:buChar char="•"/>
            </a:pPr>
            <a:r>
              <a:rPr lang="en-US" sz="1800">
                <a:solidFill>
                  <a:srgbClr val="000000"/>
                </a:solidFill>
                <a:latin typeface="Cy Grotesk Key"/>
                <a:ea typeface="Cy Grotesk Key"/>
                <a:cs typeface="Cy Grotesk Key"/>
                <a:sym typeface="Cy Grotesk Key"/>
              </a:rPr>
              <a:t>LOGISTIC REGRESSION: LOGISTIC REGRESSION INVOLVES A SIMPLER OPTIMIZATION PROBLEM (USUALLY SOLVED USING GRADIENT DESCENT), MAKING IT FASTER TO TRAIN COMPARED TO SVMS.</a:t>
            </a:r>
          </a:p>
          <a:p>
            <a:pPr algn="just">
              <a:lnSpc>
                <a:spcPts val="2520"/>
              </a:lnSpc>
            </a:pPr>
          </a:p>
        </p:txBody>
      </p:sp>
      <p:sp>
        <p:nvSpPr>
          <p:cNvPr name="TextBox 12" id="12"/>
          <p:cNvSpPr txBox="true"/>
          <p:nvPr/>
        </p:nvSpPr>
        <p:spPr>
          <a:xfrm rot="0">
            <a:off x="1727627" y="2540634"/>
            <a:ext cx="4102532" cy="337111"/>
          </a:xfrm>
          <a:prstGeom prst="rect">
            <a:avLst/>
          </a:prstGeom>
        </p:spPr>
        <p:txBody>
          <a:bodyPr anchor="t" rtlCol="false" tIns="0" lIns="0" bIns="0" rIns="0">
            <a:spAutoFit/>
          </a:bodyPr>
          <a:lstStyle/>
          <a:p>
            <a:pPr algn="l">
              <a:lnSpc>
                <a:spcPts val="2400"/>
              </a:lnSpc>
            </a:pPr>
            <a:r>
              <a:rPr lang="en-US" sz="2400">
                <a:solidFill>
                  <a:srgbClr val="000000"/>
                </a:solidFill>
                <a:latin typeface="Cy Grotesk Grand Bold"/>
                <a:ea typeface="Cy Grotesk Grand Bold"/>
                <a:cs typeface="Cy Grotesk Grand Bold"/>
                <a:sym typeface="Cy Grotesk Grand Bold"/>
              </a:rPr>
              <a:t>SVM RUNTIME</a:t>
            </a:r>
          </a:p>
        </p:txBody>
      </p:sp>
      <p:sp>
        <p:nvSpPr>
          <p:cNvPr name="Freeform 13" id="13"/>
          <p:cNvSpPr/>
          <p:nvPr/>
        </p:nvSpPr>
        <p:spPr>
          <a:xfrm flipH="false" flipV="false" rot="0">
            <a:off x="1028700" y="2450881"/>
            <a:ext cx="486896" cy="488117"/>
          </a:xfrm>
          <a:custGeom>
            <a:avLst/>
            <a:gdLst/>
            <a:ahLst/>
            <a:cxnLst/>
            <a:rect r="r" b="b" t="t" l="l"/>
            <a:pathLst>
              <a:path h="488117" w="486896">
                <a:moveTo>
                  <a:pt x="0" y="0"/>
                </a:moveTo>
                <a:lnTo>
                  <a:pt x="486896" y="0"/>
                </a:lnTo>
                <a:lnTo>
                  <a:pt x="486896" y="488116"/>
                </a:lnTo>
                <a:lnTo>
                  <a:pt x="0" y="4881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DAGD4EB8v-s</dc:identifier>
  <dcterms:modified xsi:type="dcterms:W3CDTF">2011-08-01T06:04:30Z</dcterms:modified>
  <cp:revision>1</cp:revision>
  <dc:title>Blue and White Modern Market Research Presentation</dc:title>
</cp:coreProperties>
</file>